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Average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1B21B5-31BE-4820-AD98-89F29CD6B4CF}">
  <a:tblStyle styleId="{441B21B5-31BE-4820-AD98-89F29CD6B4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Averag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c8a9c68a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c8a9c68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c8a9c68a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c8a9c68a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c8a9c68a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c8a9c68a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c8a9c68a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c8a9c68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e26a357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e26a357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e26a3570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e26a3570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e26a3570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e26a3570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e26a3570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0e26a3570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e26a3570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e26a3570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e26a3570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0e26a3570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87e0402cf1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87e0402cf1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e26a35700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0e26a3570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e26a35700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0e26a35700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0e26a3570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0e26a3570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e26a3570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0e26a3570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0e26a3570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0e26a3570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0e26a3570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0e26a3570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e26a3570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e26a3570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0e26a3570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0e26a3570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e26a3570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e26a3570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0e26a35700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0e26a35700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88d14014c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88d14014c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0e26a3570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0e26a3570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0e26a3570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0e26a3570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e26a35700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e26a35700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0e26a35700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0e26a35700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e26a3570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e26a3570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0e26a3570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0e26a3570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0e26a3570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0e26a3570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0e26a35700_21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0e26a35700_21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0e26a35700_21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0e26a35700_21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0e26a3570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0e26a3570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88d14014c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88d14014c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0e26a35700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0e26a35700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0e26a35700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0e26a35700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0e26a35700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0e26a35700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0e26a35700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0e26a35700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0e26a35700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0e26a35700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0e26a35700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0e26a35700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0e26a35700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0e26a35700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0e26a3570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0e26a3570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0e26a35700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0e26a35700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88d14014c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88d14014c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c636eea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c636eea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c8a9c68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0c8a9c68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87e0402cf1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87e0402cf1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c8a9c68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c8a9c68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c8a9c68a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c8a9c68a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presentation/d/18zYlCrpLaY4L8KOhPoaFUWYUXElDvRmQ9fWBs7C8yEM/edit?usp=sharing" TargetMode="External"/><Relationship Id="rId5" Type="http://schemas.openxmlformats.org/officeDocument/2006/relationships/hyperlink" Target="https://docs.google.com/presentation/d/18zYlCrpLaY4L8KOhPoaFUWYUXElDvRmQ9fWBs7C8yEM/edit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0.jpg"/><Relationship Id="rId6" Type="http://schemas.openxmlformats.org/officeDocument/2006/relationships/image" Target="../media/image29.png"/><Relationship Id="rId7" Type="http://schemas.openxmlformats.org/officeDocument/2006/relationships/image" Target="../media/image38.png"/><Relationship Id="rId8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10.jpg"/><Relationship Id="rId6" Type="http://schemas.openxmlformats.org/officeDocument/2006/relationships/image" Target="../media/image29.png"/><Relationship Id="rId7" Type="http://schemas.openxmlformats.org/officeDocument/2006/relationships/image" Target="../media/image38.png"/><Relationship Id="rId8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32.jpg"/><Relationship Id="rId5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37.png"/><Relationship Id="rId5" Type="http://schemas.openxmlformats.org/officeDocument/2006/relationships/image" Target="../media/image32.jpg"/><Relationship Id="rId6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32.jpg"/><Relationship Id="rId5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32.jpg"/><Relationship Id="rId5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40.png"/><Relationship Id="rId5" Type="http://schemas.openxmlformats.org/officeDocument/2006/relationships/hyperlink" Target="https://github.com/diamond-productions/h-index-predicti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3"/>
          <p:cNvSpPr txBox="1"/>
          <p:nvPr/>
        </p:nvSpPr>
        <p:spPr>
          <a:xfrm>
            <a:off x="696000" y="1507000"/>
            <a:ext cx="75933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Hirsch Index </a:t>
            </a:r>
            <a:r>
              <a:rPr b="1" lang="en-GB" sz="3100">
                <a:solidFill>
                  <a:srgbClr val="FFCB00"/>
                </a:solidFill>
              </a:rPr>
              <a:t>Prediction</a:t>
            </a:r>
            <a:endParaRPr b="1" sz="3100">
              <a:solidFill>
                <a:srgbClr val="FFCB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018600" y="4667350"/>
            <a:ext cx="2948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Matan Kichler </a:t>
            </a:r>
            <a:r>
              <a:rPr lang="en-GB">
                <a:solidFill>
                  <a:schemeClr val="lt1"/>
                </a:solidFill>
              </a:rPr>
              <a:t>• Oz Diamond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023425" y="2338750"/>
            <a:ext cx="3078900" cy="136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☞</a:t>
            </a:r>
            <a:r>
              <a:rPr lang="en-GB">
                <a:solidFill>
                  <a:schemeClr val="lt1"/>
                </a:solidFill>
              </a:rPr>
              <a:t> Introduction to Data Science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☞</a:t>
            </a:r>
            <a:r>
              <a:rPr lang="en-GB">
                <a:solidFill>
                  <a:schemeClr val="lt1"/>
                </a:solidFill>
              </a:rPr>
              <a:t> </a:t>
            </a:r>
            <a:r>
              <a:rPr lang="en-GB">
                <a:solidFill>
                  <a:schemeClr val="lt1"/>
                </a:solidFill>
              </a:rPr>
              <a:t>L</a:t>
            </a:r>
            <a:r>
              <a:rPr lang="en-GB">
                <a:solidFill>
                  <a:schemeClr val="lt1"/>
                </a:solidFill>
              </a:rPr>
              <a:t>ecturers</a:t>
            </a:r>
            <a:r>
              <a:rPr lang="en-GB">
                <a:solidFill>
                  <a:schemeClr val="lt1"/>
                </a:solidFill>
              </a:rPr>
              <a:t>: </a:t>
            </a:r>
            <a:r>
              <a:rPr lang="en-GB" sz="1300">
                <a:solidFill>
                  <a:schemeClr val="lt1"/>
                </a:solidFill>
              </a:rPr>
              <a:t>Dr. Naama Kopelman,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                         </a:t>
            </a:r>
            <a:r>
              <a:rPr lang="en-GB" sz="1300">
                <a:solidFill>
                  <a:schemeClr val="lt1"/>
                </a:solidFill>
              </a:rPr>
              <a:t>Dr. Jonathan Schler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966700" y="234400"/>
            <a:ext cx="29481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סמסטר סתיו תשפ”ג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Fall s</a:t>
            </a:r>
            <a:r>
              <a:rPr lang="en-GB">
                <a:solidFill>
                  <a:schemeClr val="lt1"/>
                </a:solidFill>
              </a:rPr>
              <a:t>emester </a:t>
            </a:r>
            <a:r>
              <a:rPr lang="en-GB">
                <a:solidFill>
                  <a:schemeClr val="lt1"/>
                </a:solidFill>
              </a:rPr>
              <a:t>2023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/>
          <p:nvPr/>
        </p:nvSpPr>
        <p:spPr>
          <a:xfrm rot="-1122338">
            <a:off x="6442732" y="3461673"/>
            <a:ext cx="1847486" cy="908374"/>
          </a:xfrm>
          <a:prstGeom prst="roundRect">
            <a:avLst>
              <a:gd fmla="val 7921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chemeClr val="hlink"/>
                </a:solidFill>
                <a:hlinkClick r:id="rId4"/>
              </a:rPr>
              <a:t>Link to </a:t>
            </a:r>
            <a:r>
              <a:rPr b="1" lang="en-GB" sz="2200" u="sng">
                <a:solidFill>
                  <a:schemeClr val="hlink"/>
                </a:solidFill>
                <a:hlinkClick r:id="rId5"/>
              </a:rPr>
              <a:t>Slideshow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ctrTitle"/>
          </p:nvPr>
        </p:nvSpPr>
        <p:spPr>
          <a:xfrm>
            <a:off x="387908" y="8207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387900" y="29103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0" name="Google Shape;150;p22"/>
          <p:cNvSpPr/>
          <p:nvPr/>
        </p:nvSpPr>
        <p:spPr>
          <a:xfrm>
            <a:off x="292200" y="990725"/>
            <a:ext cx="7885500" cy="3343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464100" y="193025"/>
            <a:ext cx="5362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Web crawling - CSV output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88" y="1023837"/>
            <a:ext cx="7785426" cy="324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 rot="-1122297">
            <a:off x="6438361" y="3435124"/>
            <a:ext cx="2013128" cy="908374"/>
          </a:xfrm>
          <a:prstGeom prst="roundRect">
            <a:avLst>
              <a:gd fmla="val 1230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chemeClr val="accent5"/>
                </a:solidFill>
              </a:rPr>
              <a:t>30,000</a:t>
            </a:r>
            <a:r>
              <a:rPr b="1" lang="en-GB" sz="2200">
                <a:solidFill>
                  <a:schemeClr val="accent5"/>
                </a:solidFill>
              </a:rPr>
              <a:t>+</a:t>
            </a:r>
            <a:endParaRPr b="1" sz="2200">
              <a:solidFill>
                <a:schemeClr val="accent5"/>
              </a:solidFill>
            </a:endParaRPr>
          </a:p>
          <a:p>
            <a:pPr indent="18000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chemeClr val="accent5"/>
                </a:solidFill>
              </a:rPr>
              <a:t>scientists</a:t>
            </a:r>
            <a:endParaRPr b="1" sz="2200" u="sng">
              <a:solidFill>
                <a:schemeClr val="accent5"/>
              </a:solidFill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4400125" y="2447400"/>
            <a:ext cx="3777600" cy="79500"/>
          </a:xfrm>
          <a:prstGeom prst="rect">
            <a:avLst/>
          </a:prstGeom>
          <a:solidFill>
            <a:srgbClr val="FF0065">
              <a:alpha val="25900"/>
            </a:srgbClr>
          </a:solidFill>
          <a:ln cap="flat" cmpd="sng" w="19050">
            <a:solidFill>
              <a:srgbClr val="FF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marR="107999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0065"/>
              </a:solidFill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1505025" y="4192575"/>
            <a:ext cx="1224300" cy="79500"/>
          </a:xfrm>
          <a:prstGeom prst="rect">
            <a:avLst/>
          </a:prstGeom>
          <a:solidFill>
            <a:srgbClr val="FF0065">
              <a:alpha val="25900"/>
            </a:srgbClr>
          </a:solidFill>
          <a:ln cap="flat" cmpd="sng" w="19050">
            <a:solidFill>
              <a:srgbClr val="FF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marR="107999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0065"/>
              </a:solidFill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4400125" y="1913325"/>
            <a:ext cx="3777600" cy="79500"/>
          </a:xfrm>
          <a:prstGeom prst="rect">
            <a:avLst/>
          </a:prstGeom>
          <a:solidFill>
            <a:srgbClr val="FF0065">
              <a:alpha val="25900"/>
            </a:srgbClr>
          </a:solidFill>
          <a:ln cap="flat" cmpd="sng" w="19050">
            <a:solidFill>
              <a:srgbClr val="FF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marR="107999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0065"/>
              </a:solidFill>
            </a:endParaRPr>
          </a:p>
        </p:txBody>
      </p:sp>
      <p:cxnSp>
        <p:nvCxnSpPr>
          <p:cNvPr id="157" name="Google Shape;157;p22"/>
          <p:cNvCxnSpPr>
            <a:stCxn id="154" idx="1"/>
          </p:cNvCxnSpPr>
          <p:nvPr/>
        </p:nvCxnSpPr>
        <p:spPr>
          <a:xfrm flipH="1">
            <a:off x="3664525" y="2487150"/>
            <a:ext cx="735600" cy="21588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2"/>
          <p:cNvCxnSpPr>
            <a:stCxn id="156" idx="1"/>
          </p:cNvCxnSpPr>
          <p:nvPr/>
        </p:nvCxnSpPr>
        <p:spPr>
          <a:xfrm flipH="1">
            <a:off x="3425725" y="1953075"/>
            <a:ext cx="974400" cy="27195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2"/>
          <p:cNvCxnSpPr>
            <a:stCxn id="155" idx="3"/>
          </p:cNvCxnSpPr>
          <p:nvPr/>
        </p:nvCxnSpPr>
        <p:spPr>
          <a:xfrm>
            <a:off x="2729325" y="4232325"/>
            <a:ext cx="288600" cy="4137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0" name="Google Shape;160;p22"/>
          <p:cNvSpPr txBox="1"/>
          <p:nvPr/>
        </p:nvSpPr>
        <p:spPr>
          <a:xfrm>
            <a:off x="2729325" y="4470125"/>
            <a:ext cx="155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☞</a:t>
            </a:r>
            <a:r>
              <a:rPr lang="en-GB">
                <a:solidFill>
                  <a:srgbClr val="FFFFFF"/>
                </a:solidFill>
              </a:rPr>
              <a:t> Flaws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" name="Google Shape;168;p23"/>
          <p:cNvSpPr/>
          <p:nvPr/>
        </p:nvSpPr>
        <p:spPr>
          <a:xfrm>
            <a:off x="2045275" y="1581225"/>
            <a:ext cx="5053500" cy="19809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 Cleansing</a:t>
            </a:r>
            <a:endParaRPr b="1"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6" name="Google Shape;176;p24"/>
          <p:cNvSpPr/>
          <p:nvPr/>
        </p:nvSpPr>
        <p:spPr>
          <a:xfrm>
            <a:off x="216000" y="181350"/>
            <a:ext cx="3952800" cy="2688900"/>
          </a:xfrm>
          <a:prstGeom prst="roundRect">
            <a:avLst>
              <a:gd fmla="val 3190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Data Cleansing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“</a:t>
            </a:r>
            <a:r>
              <a:rPr i="1"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process of detecting and correcting corrupt or inaccurate records from a database and refers to identifying incomplete, incorrect, inaccurate or irrelevant parts of the data and then replacing, modifying, or deleting the dirty or coarse data.</a:t>
            </a:r>
            <a:r>
              <a:rPr i="1"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” </a:t>
            </a: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~wikipedia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4390450" y="181350"/>
            <a:ext cx="4484400" cy="2842200"/>
          </a:xfrm>
          <a:prstGeom prst="roundRect">
            <a:avLst>
              <a:gd fmla="val 312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7223225" y="2797175"/>
            <a:ext cx="198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Dall E prompt given by Matan Kichler</a:t>
            </a:r>
            <a:endParaRPr sz="700"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775" y="334575"/>
            <a:ext cx="2535749" cy="253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216000" y="3089675"/>
            <a:ext cx="3952800" cy="1735500"/>
          </a:xfrm>
          <a:prstGeom prst="roundRect">
            <a:avLst>
              <a:gd fmla="val 551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had several kinds of flaws. First, we simply scrolled down the data-frame and categorizing the most obvious.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Later, we 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used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advanced techniques such as boxplots, searching for 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outliers.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ctrTitle"/>
          </p:nvPr>
        </p:nvSpPr>
        <p:spPr>
          <a:xfrm>
            <a:off x="311708" y="363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>
            <p:ph idx="1" type="subTitle"/>
          </p:nvPr>
        </p:nvSpPr>
        <p:spPr>
          <a:xfrm>
            <a:off x="311700" y="2453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8" name="Google Shape;188;p25"/>
          <p:cNvSpPr/>
          <p:nvPr/>
        </p:nvSpPr>
        <p:spPr>
          <a:xfrm>
            <a:off x="216000" y="181350"/>
            <a:ext cx="3952800" cy="1102200"/>
          </a:xfrm>
          <a:prstGeom prst="roundRect">
            <a:avLst>
              <a:gd fmla="val 7782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Data Cleansing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Obvious data we chosen to remove: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4786500" y="426300"/>
            <a:ext cx="40458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Corrupts and flows </a:t>
            </a:r>
            <a:endParaRPr b="1" sz="3100">
              <a:solidFill>
                <a:srgbClr val="FFCB00"/>
              </a:solidFill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441575" y="1435325"/>
            <a:ext cx="2178300" cy="574200"/>
          </a:xfrm>
          <a:prstGeom prst="roundRect">
            <a:avLst>
              <a:gd fmla="val 8764" name="adj"/>
            </a:avLst>
          </a:prstGeom>
          <a:solidFill>
            <a:srgbClr val="FFFFF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Rows with more than the </a:t>
            </a: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expected</a:t>
            </a: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 columns</a:t>
            </a:r>
            <a:endParaRPr b="1" sz="1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441575" y="2184875"/>
            <a:ext cx="2178300" cy="574200"/>
          </a:xfrm>
          <a:prstGeom prst="roundRect">
            <a:avLst>
              <a:gd fmla="val 8764" name="adj"/>
            </a:avLst>
          </a:prstGeom>
          <a:solidFill>
            <a:srgbClr val="FFFFF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Rows with strings </a:t>
            </a: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within numeric cells</a:t>
            </a: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 </a:t>
            </a:r>
            <a:endParaRPr b="1" sz="1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2" name="Google Shape;192;p25"/>
          <p:cNvCxnSpPr>
            <a:stCxn id="191" idx="3"/>
            <a:endCxn id="193" idx="1"/>
          </p:cNvCxnSpPr>
          <p:nvPr/>
        </p:nvCxnSpPr>
        <p:spPr>
          <a:xfrm>
            <a:off x="2619875" y="2471975"/>
            <a:ext cx="11202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4" name="Google Shape;194;p25"/>
          <p:cNvSpPr/>
          <p:nvPr/>
        </p:nvSpPr>
        <p:spPr>
          <a:xfrm>
            <a:off x="441613" y="2934425"/>
            <a:ext cx="2178300" cy="574200"/>
          </a:xfrm>
          <a:prstGeom prst="roundRect">
            <a:avLst>
              <a:gd fmla="val 8764" name="adj"/>
            </a:avLst>
          </a:prstGeom>
          <a:solidFill>
            <a:srgbClr val="FFFFF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Non scientist </a:t>
            </a:r>
            <a:endParaRPr b="1" sz="1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5" name="Google Shape;195;p25"/>
          <p:cNvCxnSpPr>
            <a:stCxn id="194" idx="3"/>
            <a:endCxn id="196" idx="1"/>
          </p:cNvCxnSpPr>
          <p:nvPr/>
        </p:nvCxnSpPr>
        <p:spPr>
          <a:xfrm>
            <a:off x="2619913" y="3221525"/>
            <a:ext cx="11202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7" name="Google Shape;197;p25"/>
          <p:cNvSpPr/>
          <p:nvPr/>
        </p:nvSpPr>
        <p:spPr>
          <a:xfrm>
            <a:off x="441600" y="3683975"/>
            <a:ext cx="2178300" cy="574200"/>
          </a:xfrm>
          <a:prstGeom prst="roundRect">
            <a:avLst>
              <a:gd fmla="val 8764" name="adj"/>
            </a:avLst>
          </a:prstGeom>
          <a:solidFill>
            <a:srgbClr val="FFFFF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Couldn’t </a:t>
            </a: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determine</a:t>
            </a: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 gender</a:t>
            </a:r>
            <a:endParaRPr b="1" sz="1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8" name="Google Shape;198;p25"/>
          <p:cNvCxnSpPr>
            <a:stCxn id="197" idx="3"/>
            <a:endCxn id="199" idx="1"/>
          </p:cNvCxnSpPr>
          <p:nvPr/>
        </p:nvCxnSpPr>
        <p:spPr>
          <a:xfrm>
            <a:off x="2619900" y="3971075"/>
            <a:ext cx="11202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0" name="Google Shape;200;p25"/>
          <p:cNvSpPr/>
          <p:nvPr/>
        </p:nvSpPr>
        <p:spPr>
          <a:xfrm>
            <a:off x="441663" y="4433525"/>
            <a:ext cx="2178300" cy="574200"/>
          </a:xfrm>
          <a:prstGeom prst="roundRect">
            <a:avLst>
              <a:gd fmla="val 8764" name="adj"/>
            </a:avLst>
          </a:prstGeom>
          <a:solidFill>
            <a:srgbClr val="FFFFF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Duplicates</a:t>
            </a:r>
            <a:endParaRPr b="1" sz="1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3740025" y="2196663"/>
            <a:ext cx="2178300" cy="574200"/>
          </a:xfrm>
          <a:prstGeom prst="roundRect">
            <a:avLst>
              <a:gd fmla="val 8764" name="adj"/>
            </a:avLst>
          </a:prstGeom>
          <a:solidFill>
            <a:srgbClr val="FFFFF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E.g </a:t>
            </a: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a </a:t>
            </a: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word instead of digits </a:t>
            </a: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within</a:t>
            </a: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b="1" i="1" lang="en-GB" sz="1500">
                <a:latin typeface="Average"/>
                <a:ea typeface="Average"/>
                <a:cs typeface="Average"/>
                <a:sym typeface="Average"/>
              </a:rPr>
              <a:t>citations</a:t>
            </a:r>
            <a:endParaRPr b="1" i="1" sz="1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3740025" y="2934413"/>
            <a:ext cx="2178300" cy="574200"/>
          </a:xfrm>
          <a:prstGeom prst="roundRect">
            <a:avLst>
              <a:gd fmla="val 8764" name="adj"/>
            </a:avLst>
          </a:prstGeom>
          <a:solidFill>
            <a:srgbClr val="FFFFF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0 publications,            0 citations, 0 reads...</a:t>
            </a:r>
            <a:endParaRPr b="1" sz="1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3740025" y="3672163"/>
            <a:ext cx="2178300" cy="574200"/>
          </a:xfrm>
          <a:prstGeom prst="roundRect">
            <a:avLst>
              <a:gd fmla="val 8764" name="adj"/>
            </a:avLst>
          </a:prstGeom>
          <a:solidFill>
            <a:srgbClr val="FFFFF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Average"/>
                <a:ea typeface="Average"/>
                <a:cs typeface="Average"/>
                <a:sym typeface="Average"/>
              </a:rPr>
              <a:t>Names that wer’ent featured in the API </a:t>
            </a:r>
            <a:endParaRPr b="1" sz="1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1" name="Google Shape;211;p26"/>
          <p:cNvSpPr/>
          <p:nvPr/>
        </p:nvSpPr>
        <p:spPr>
          <a:xfrm>
            <a:off x="216000" y="181350"/>
            <a:ext cx="3952800" cy="36888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Data Cleansing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5000975" y="180900"/>
            <a:ext cx="23013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Outliers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00" y="768512"/>
            <a:ext cx="3685999" cy="30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" name="Google Shape;221;p27"/>
          <p:cNvSpPr/>
          <p:nvPr/>
        </p:nvSpPr>
        <p:spPr>
          <a:xfrm>
            <a:off x="216000" y="181350"/>
            <a:ext cx="3952800" cy="36888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Data Cleansing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5000975" y="180900"/>
            <a:ext cx="23013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Outliers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00" y="768512"/>
            <a:ext cx="3685999" cy="30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>
            <a:off x="3620000" y="2088000"/>
            <a:ext cx="375600" cy="375600"/>
          </a:xfrm>
          <a:prstGeom prst="ellipse">
            <a:avLst/>
          </a:prstGeom>
          <a:solidFill>
            <a:srgbClr val="FF0065">
              <a:alpha val="25900"/>
            </a:srgbClr>
          </a:solidFill>
          <a:ln cap="flat" cmpd="sng" w="38100">
            <a:solidFill>
              <a:srgbClr val="FF0065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2071175" y="2088000"/>
            <a:ext cx="375600" cy="375600"/>
          </a:xfrm>
          <a:prstGeom prst="ellipse">
            <a:avLst/>
          </a:prstGeom>
          <a:solidFill>
            <a:srgbClr val="FF0065">
              <a:alpha val="25900"/>
            </a:srgbClr>
          </a:solidFill>
          <a:ln cap="flat" cmpd="sng" w="38100">
            <a:solidFill>
              <a:srgbClr val="FF0065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7"/>
          <p:cNvCxnSpPr>
            <a:stCxn id="224" idx="6"/>
          </p:cNvCxnSpPr>
          <p:nvPr/>
        </p:nvCxnSpPr>
        <p:spPr>
          <a:xfrm flipH="1" rot="10800000">
            <a:off x="3995600" y="1651500"/>
            <a:ext cx="1051800" cy="6243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7" name="Google Shape;227;p27"/>
          <p:cNvSpPr/>
          <p:nvPr/>
        </p:nvSpPr>
        <p:spPr>
          <a:xfrm>
            <a:off x="5047400" y="984925"/>
            <a:ext cx="2885100" cy="1485900"/>
          </a:xfrm>
          <a:prstGeom prst="roundRect">
            <a:avLst>
              <a:gd fmla="val 2415" name="adj"/>
            </a:avLst>
          </a:prstGeom>
          <a:solidFill>
            <a:srgbClr val="4CF8BE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Dr. Cynthia Edenburg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 rotWithShape="1">
          <a:blip r:embed="rId5">
            <a:alphaModFix/>
          </a:blip>
          <a:srcRect b="0" l="12309" r="15618" t="0"/>
          <a:stretch/>
        </p:blipFill>
        <p:spPr>
          <a:xfrm>
            <a:off x="5179100" y="1299375"/>
            <a:ext cx="898325" cy="109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University of Israel.svg" id="229" name="Google Shape;22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4950" y="1378454"/>
            <a:ext cx="1532100" cy="3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6126925" y="1771200"/>
            <a:ext cx="153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Average"/>
                <a:ea typeface="Average"/>
                <a:cs typeface="Average"/>
                <a:sym typeface="Average"/>
              </a:rPr>
              <a:t>Actual h index: 3</a:t>
            </a:r>
            <a:endParaRPr b="1" sz="13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31" name="Google Shape;231;p27"/>
          <p:cNvCxnSpPr>
            <a:stCxn id="225" idx="6"/>
          </p:cNvCxnSpPr>
          <p:nvPr/>
        </p:nvCxnSpPr>
        <p:spPr>
          <a:xfrm>
            <a:off x="2446775" y="2275800"/>
            <a:ext cx="2600700" cy="10521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2" name="Google Shape;232;p27"/>
          <p:cNvSpPr/>
          <p:nvPr/>
        </p:nvSpPr>
        <p:spPr>
          <a:xfrm>
            <a:off x="5047400" y="2654116"/>
            <a:ext cx="2885100" cy="1485900"/>
          </a:xfrm>
          <a:prstGeom prst="roundRect">
            <a:avLst>
              <a:gd fmla="val 2415" name="adj"/>
            </a:avLst>
          </a:prstGeom>
          <a:solidFill>
            <a:srgbClr val="FF9900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Prof. Walter C Willett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6126925" y="3447600"/>
            <a:ext cx="162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Average"/>
                <a:ea typeface="Average"/>
                <a:cs typeface="Average"/>
                <a:sym typeface="Average"/>
              </a:rPr>
              <a:t>Actual h index: 300</a:t>
            </a:r>
            <a:endParaRPr b="1"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DON logo" id="234" name="Google Shape;23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4950" y="3002194"/>
            <a:ext cx="1532100" cy="456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 of Walter Willett" id="235" name="Google Shape;235;p27" title="Walter C Willett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8813" y="2972350"/>
            <a:ext cx="898334" cy="10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2" name="Google Shape;242;p28"/>
          <p:cNvSpPr/>
          <p:nvPr/>
        </p:nvSpPr>
        <p:spPr>
          <a:xfrm>
            <a:off x="216000" y="181350"/>
            <a:ext cx="3952800" cy="36888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Data Cleansing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5000975" y="180900"/>
            <a:ext cx="23013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Outliers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00" y="768512"/>
            <a:ext cx="3685999" cy="30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>
            <a:off x="3620000" y="2088000"/>
            <a:ext cx="375600" cy="375600"/>
          </a:xfrm>
          <a:prstGeom prst="ellipse">
            <a:avLst/>
          </a:prstGeom>
          <a:solidFill>
            <a:srgbClr val="FF0065">
              <a:alpha val="25900"/>
            </a:srgbClr>
          </a:solidFill>
          <a:ln cap="flat" cmpd="sng" w="38100">
            <a:solidFill>
              <a:srgbClr val="FF0065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2071175" y="2088000"/>
            <a:ext cx="375600" cy="375600"/>
          </a:xfrm>
          <a:prstGeom prst="ellipse">
            <a:avLst/>
          </a:prstGeom>
          <a:solidFill>
            <a:srgbClr val="FF0065">
              <a:alpha val="25900"/>
            </a:srgbClr>
          </a:solidFill>
          <a:ln cap="flat" cmpd="sng" w="38100">
            <a:solidFill>
              <a:srgbClr val="FF0065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28"/>
          <p:cNvCxnSpPr>
            <a:stCxn id="245" idx="6"/>
          </p:cNvCxnSpPr>
          <p:nvPr/>
        </p:nvCxnSpPr>
        <p:spPr>
          <a:xfrm flipH="1" rot="10800000">
            <a:off x="3995600" y="1651500"/>
            <a:ext cx="1051800" cy="6243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8"/>
          <p:cNvCxnSpPr>
            <a:stCxn id="246" idx="6"/>
          </p:cNvCxnSpPr>
          <p:nvPr/>
        </p:nvCxnSpPr>
        <p:spPr>
          <a:xfrm>
            <a:off x="2446775" y="2275800"/>
            <a:ext cx="2600700" cy="10521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9" name="Google Shape;249;p28"/>
          <p:cNvSpPr/>
          <p:nvPr/>
        </p:nvSpPr>
        <p:spPr>
          <a:xfrm>
            <a:off x="5047400" y="984925"/>
            <a:ext cx="2885100" cy="1485900"/>
          </a:xfrm>
          <a:prstGeom prst="roundRect">
            <a:avLst>
              <a:gd fmla="val 2415" name="adj"/>
            </a:avLst>
          </a:prstGeom>
          <a:solidFill>
            <a:srgbClr val="4CF8BE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Dr. Cynthia Edenburg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5">
            <a:alphaModFix/>
          </a:blip>
          <a:srcRect b="0" l="12309" r="15618" t="0"/>
          <a:stretch/>
        </p:blipFill>
        <p:spPr>
          <a:xfrm>
            <a:off x="5179100" y="1299375"/>
            <a:ext cx="898325" cy="109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University of Israel.svg" id="251" name="Google Shape;25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4950" y="1378454"/>
            <a:ext cx="1532100" cy="3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6126925" y="1771200"/>
            <a:ext cx="153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Average"/>
                <a:ea typeface="Average"/>
                <a:cs typeface="Average"/>
                <a:sym typeface="Average"/>
              </a:rPr>
              <a:t>Actual h index: 3</a:t>
            </a:r>
            <a:endParaRPr b="1" sz="13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5047400" y="2654116"/>
            <a:ext cx="2885100" cy="1485900"/>
          </a:xfrm>
          <a:prstGeom prst="roundRect">
            <a:avLst>
              <a:gd fmla="val 2415" name="adj"/>
            </a:avLst>
          </a:prstGeom>
          <a:solidFill>
            <a:srgbClr val="FF9900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Prof. Walter C Willett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6126925" y="3447600"/>
            <a:ext cx="162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Average"/>
                <a:ea typeface="Average"/>
                <a:cs typeface="Average"/>
                <a:sym typeface="Average"/>
              </a:rPr>
              <a:t>Actual h index: 300</a:t>
            </a:r>
            <a:endParaRPr b="1" sz="13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DON logo" id="255" name="Google Shape;25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4950" y="3002194"/>
            <a:ext cx="1532100" cy="456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 of Walter Willett" id="256" name="Google Shape;256;p28" title="Walter C Willett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8813" y="2972350"/>
            <a:ext cx="898334" cy="10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/>
          <p:nvPr/>
        </p:nvSpPr>
        <p:spPr>
          <a:xfrm>
            <a:off x="4035400" y="1123700"/>
            <a:ext cx="4911900" cy="527700"/>
          </a:xfrm>
          <a:prstGeom prst="roundRect">
            <a:avLst>
              <a:gd fmla="val 14544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1863" y="1159325"/>
            <a:ext cx="4858984" cy="4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9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6" name="Google Shape;266;p29"/>
          <p:cNvSpPr/>
          <p:nvPr/>
        </p:nvSpPr>
        <p:spPr>
          <a:xfrm>
            <a:off x="216000" y="181350"/>
            <a:ext cx="4662300" cy="36888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Data Cleansing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5000975" y="180900"/>
            <a:ext cx="23013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Outliers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50" y="942175"/>
            <a:ext cx="4571375" cy="28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1406100" y="3948175"/>
            <a:ext cx="3253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☞</a:t>
            </a:r>
            <a:r>
              <a:rPr lang="en-GB">
                <a:solidFill>
                  <a:srgbClr val="FFFFFF"/>
                </a:solidFill>
              </a:rPr>
              <a:t> X axis was scaled logarithmically for better </a:t>
            </a:r>
            <a:r>
              <a:rPr lang="en-GB">
                <a:solidFill>
                  <a:srgbClr val="FFFFFF"/>
                </a:solidFill>
              </a:rPr>
              <a:t>understanding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0" name="Google Shape;270;p29"/>
          <p:cNvCxnSpPr/>
          <p:nvPr/>
        </p:nvCxnSpPr>
        <p:spPr>
          <a:xfrm>
            <a:off x="1406100" y="4077525"/>
            <a:ext cx="3253200" cy="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stealth"/>
            <a:tailEnd len="med" w="med" type="stealth"/>
          </a:ln>
        </p:spPr>
      </p:cxnSp>
      <p:sp>
        <p:nvSpPr>
          <p:cNvPr id="271" name="Google Shape;271;p29"/>
          <p:cNvSpPr/>
          <p:nvPr/>
        </p:nvSpPr>
        <p:spPr>
          <a:xfrm>
            <a:off x="3291700" y="2068100"/>
            <a:ext cx="375600" cy="375600"/>
          </a:xfrm>
          <a:prstGeom prst="ellipse">
            <a:avLst/>
          </a:prstGeom>
          <a:solidFill>
            <a:srgbClr val="FF0065">
              <a:alpha val="25900"/>
            </a:srgbClr>
          </a:solidFill>
          <a:ln cap="flat" cmpd="sng" w="38100">
            <a:solidFill>
              <a:srgbClr val="FF0065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4457725" y="2797175"/>
            <a:ext cx="375600" cy="375600"/>
          </a:xfrm>
          <a:prstGeom prst="ellipse">
            <a:avLst/>
          </a:prstGeom>
          <a:solidFill>
            <a:srgbClr val="FF0065">
              <a:alpha val="25900"/>
            </a:srgbClr>
          </a:solidFill>
          <a:ln cap="flat" cmpd="sng" w="38100">
            <a:solidFill>
              <a:srgbClr val="FF0065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9"/>
          <p:cNvCxnSpPr>
            <a:stCxn id="272" idx="6"/>
          </p:cNvCxnSpPr>
          <p:nvPr/>
        </p:nvCxnSpPr>
        <p:spPr>
          <a:xfrm flipH="1" rot="10800000">
            <a:off x="4833325" y="2924975"/>
            <a:ext cx="661800" cy="600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oval"/>
          </a:ln>
        </p:spPr>
      </p:cxnSp>
      <p:cxnSp>
        <p:nvCxnSpPr>
          <p:cNvPr id="274" name="Google Shape;274;p29"/>
          <p:cNvCxnSpPr>
            <a:stCxn id="271" idx="6"/>
          </p:cNvCxnSpPr>
          <p:nvPr/>
        </p:nvCxnSpPr>
        <p:spPr>
          <a:xfrm>
            <a:off x="3667300" y="2255900"/>
            <a:ext cx="1827600" cy="4005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oval"/>
          </a:ln>
        </p:spPr>
      </p:cxnSp>
      <p:sp>
        <p:nvSpPr>
          <p:cNvPr id="275" name="Google Shape;275;p29"/>
          <p:cNvSpPr txBox="1"/>
          <p:nvPr/>
        </p:nvSpPr>
        <p:spPr>
          <a:xfrm>
            <a:off x="5627250" y="2324325"/>
            <a:ext cx="1999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☞</a:t>
            </a:r>
            <a:r>
              <a:rPr lang="en-GB">
                <a:solidFill>
                  <a:srgbClr val="FFFFFF"/>
                </a:solidFill>
              </a:rPr>
              <a:t> Not outliers. Checked manually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3" name="Google Shape;283;p30"/>
          <p:cNvSpPr/>
          <p:nvPr/>
        </p:nvSpPr>
        <p:spPr>
          <a:xfrm>
            <a:off x="2045275" y="1581225"/>
            <a:ext cx="5053500" cy="19809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Exploratory</a:t>
            </a: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Data Analysis</a:t>
            </a:r>
            <a:endParaRPr b="1"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1" name="Google Shape;291;p31"/>
          <p:cNvSpPr/>
          <p:nvPr/>
        </p:nvSpPr>
        <p:spPr>
          <a:xfrm>
            <a:off x="216000" y="181350"/>
            <a:ext cx="3952800" cy="35694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“</a:t>
            </a:r>
            <a:r>
              <a:rPr i="1"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 approach of analyzing data sets to summarize their main characteristics,</a:t>
            </a:r>
            <a:endParaRPr i="1"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often using statistical graphics and other data visualization methods.</a:t>
            </a:r>
            <a:r>
              <a:rPr i="1"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” </a:t>
            </a: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~wikipedia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 this section we will discuss the relations between the features we collected and their impact on the h index score.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4390450" y="181350"/>
            <a:ext cx="4484400" cy="2842200"/>
          </a:xfrm>
          <a:prstGeom prst="roundRect">
            <a:avLst>
              <a:gd fmla="val 312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7223225" y="2797175"/>
            <a:ext cx="198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Dall E prompt given by Matan Kichler</a:t>
            </a:r>
            <a:endParaRPr sz="700"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775" y="334575"/>
            <a:ext cx="2535749" cy="253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4"/>
          <p:cNvSpPr/>
          <p:nvPr/>
        </p:nvSpPr>
        <p:spPr>
          <a:xfrm>
            <a:off x="216000" y="181350"/>
            <a:ext cx="3952800" cy="39981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Abstract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h-index is an author-level metric that measures both the productivity and citation impact of the publications, initially used for an individual scientist or scholar.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h-index correlates with obvious success indicators such as winning the Nobel Prize, being accepted for research fellowships and holding positions at top universities.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390450" y="181350"/>
            <a:ext cx="4484400" cy="3211200"/>
          </a:xfrm>
          <a:prstGeom prst="roundRect">
            <a:avLst>
              <a:gd fmla="val 312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   Example</a:t>
            </a:r>
            <a:endParaRPr b="1" sz="16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h index is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3 because there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are at least 3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publications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with 3 citations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graphicFrame>
        <p:nvGraphicFramePr>
          <p:cNvPr id="71" name="Google Shape;71;p14"/>
          <p:cNvGraphicFramePr/>
          <p:nvPr/>
        </p:nvGraphicFramePr>
        <p:xfrm>
          <a:off x="6092475" y="71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{441B21B5-31BE-4820-AD98-89F29CD6B4CF}</a:tableStyleId>
              </a:tblPr>
              <a:tblGrid>
                <a:gridCol w="1399275"/>
                <a:gridCol w="1250050"/>
              </a:tblGrid>
              <a:tr h="57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Publications of a scientist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</a:t>
                      </a:r>
                      <a:r>
                        <a:rPr lang="en-GB" sz="1300"/>
                        <a:t>itations per </a:t>
                      </a: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ublication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Publication No.1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3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Publication No.2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</a:rPr>
                        <a:t>Publication No.3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21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</a:rPr>
                        <a:t>Publication No.4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/>
                        <a:t>7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2" name="Google Shape;302;p32"/>
          <p:cNvSpPr/>
          <p:nvPr/>
        </p:nvSpPr>
        <p:spPr>
          <a:xfrm>
            <a:off x="216000" y="181350"/>
            <a:ext cx="3050400" cy="26529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After scaling the h index logarithmically, the decrease appeared to be linear. 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drew from this that the higher the h index is there are exponentially less people with that score. 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303" name="Google Shape;303;p32"/>
          <p:cNvGrpSpPr/>
          <p:nvPr/>
        </p:nvGrpSpPr>
        <p:grpSpPr>
          <a:xfrm>
            <a:off x="3750825" y="943350"/>
            <a:ext cx="4971600" cy="3718500"/>
            <a:chOff x="3903225" y="638550"/>
            <a:chExt cx="4971600" cy="3718500"/>
          </a:xfrm>
        </p:grpSpPr>
        <p:sp>
          <p:nvSpPr>
            <p:cNvPr id="304" name="Google Shape;304;p32"/>
            <p:cNvSpPr/>
            <p:nvPr/>
          </p:nvSpPr>
          <p:spPr>
            <a:xfrm>
              <a:off x="3903225" y="638550"/>
              <a:ext cx="4971600" cy="3718500"/>
            </a:xfrm>
            <a:prstGeom prst="roundRect">
              <a:avLst>
                <a:gd fmla="val 312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71463" rotWithShape="0" algn="bl" dir="3180000" dist="7620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107999" marR="107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305" name="Google Shape;30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5000" y="685447"/>
              <a:ext cx="4877300" cy="36247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32"/>
          <p:cNvSpPr txBox="1"/>
          <p:nvPr/>
        </p:nvSpPr>
        <p:spPr>
          <a:xfrm>
            <a:off x="5329500" y="180900"/>
            <a:ext cx="21156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Bars</a:t>
            </a:r>
            <a:r>
              <a:rPr b="1" lang="en-GB" sz="3100">
                <a:solidFill>
                  <a:srgbClr val="FFCB00"/>
                </a:solidFill>
              </a:rPr>
              <a:t> plot </a:t>
            </a:r>
            <a:endParaRPr b="1" sz="3100">
              <a:solidFill>
                <a:srgbClr val="FFCB00"/>
              </a:solidFill>
            </a:endParaRPr>
          </a:p>
        </p:txBody>
      </p:sp>
      <p:sp>
        <p:nvSpPr>
          <p:cNvPr id="307" name="Google Shape;307;p32"/>
          <p:cNvSpPr txBox="1"/>
          <p:nvPr/>
        </p:nvSpPr>
        <p:spPr>
          <a:xfrm>
            <a:off x="6062100" y="4535150"/>
            <a:ext cx="325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☞</a:t>
            </a:r>
            <a:r>
              <a:rPr lang="en-GB">
                <a:solidFill>
                  <a:srgbClr val="FFFFFF"/>
                </a:solidFill>
              </a:rPr>
              <a:t> Y axis was scaled logarithmically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08" name="Google Shape;308;p32"/>
          <p:cNvCxnSpPr/>
          <p:nvPr/>
        </p:nvCxnSpPr>
        <p:spPr>
          <a:xfrm>
            <a:off x="8921825" y="1412825"/>
            <a:ext cx="0" cy="29361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6" name="Google Shape;316;p33"/>
          <p:cNvSpPr/>
          <p:nvPr/>
        </p:nvSpPr>
        <p:spPr>
          <a:xfrm>
            <a:off x="216000" y="181350"/>
            <a:ext cx="3050400" cy="27396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After scaling the h index logarithmically, the decrease appeared to be linear. 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drew from this that the higher the h index is there are exponentially less people with that score. </a:t>
            </a:r>
            <a:endParaRPr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317" name="Google Shape;317;p33"/>
          <p:cNvGrpSpPr/>
          <p:nvPr/>
        </p:nvGrpSpPr>
        <p:grpSpPr>
          <a:xfrm>
            <a:off x="3750825" y="943350"/>
            <a:ext cx="4971600" cy="3718500"/>
            <a:chOff x="3903225" y="638550"/>
            <a:chExt cx="4971600" cy="3718500"/>
          </a:xfrm>
        </p:grpSpPr>
        <p:sp>
          <p:nvSpPr>
            <p:cNvPr id="318" name="Google Shape;318;p33"/>
            <p:cNvSpPr/>
            <p:nvPr/>
          </p:nvSpPr>
          <p:spPr>
            <a:xfrm>
              <a:off x="3903225" y="638550"/>
              <a:ext cx="4971600" cy="3718500"/>
            </a:xfrm>
            <a:prstGeom prst="roundRect">
              <a:avLst>
                <a:gd fmla="val 312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271463" rotWithShape="0" algn="bl" dir="3180000" dist="7620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107999" marR="107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319" name="Google Shape;31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5000" y="685447"/>
              <a:ext cx="4877300" cy="36247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33"/>
          <p:cNvSpPr/>
          <p:nvPr/>
        </p:nvSpPr>
        <p:spPr>
          <a:xfrm>
            <a:off x="4676200" y="1388625"/>
            <a:ext cx="1512000" cy="537000"/>
          </a:xfrm>
          <a:prstGeom prst="roundRect">
            <a:avLst>
              <a:gd fmla="val 19092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306" y="1412825"/>
            <a:ext cx="1375788" cy="4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3"/>
          <p:cNvSpPr/>
          <p:nvPr/>
        </p:nvSpPr>
        <p:spPr>
          <a:xfrm>
            <a:off x="7116825" y="1412825"/>
            <a:ext cx="1512000" cy="537000"/>
          </a:xfrm>
          <a:prstGeom prst="roundRect">
            <a:avLst>
              <a:gd fmla="val 19092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-x</a:t>
            </a:r>
            <a:endParaRPr sz="1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5">
            <a:alphaModFix/>
          </a:blip>
          <a:srcRect b="0" l="33364" r="0" t="0"/>
          <a:stretch/>
        </p:blipFill>
        <p:spPr>
          <a:xfrm>
            <a:off x="7597998" y="1412788"/>
            <a:ext cx="916775" cy="48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33"/>
          <p:cNvCxnSpPr/>
          <p:nvPr/>
        </p:nvCxnSpPr>
        <p:spPr>
          <a:xfrm>
            <a:off x="4385550" y="129325"/>
            <a:ext cx="0" cy="1681500"/>
          </a:xfrm>
          <a:prstGeom prst="straightConnector1">
            <a:avLst/>
          </a:prstGeom>
          <a:noFill/>
          <a:ln cap="flat" cmpd="sng" w="28575">
            <a:solidFill>
              <a:srgbClr val="FF00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3"/>
          <p:cNvSpPr txBox="1"/>
          <p:nvPr/>
        </p:nvSpPr>
        <p:spPr>
          <a:xfrm>
            <a:off x="4385550" y="115700"/>
            <a:ext cx="455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</a:rPr>
              <a:t>☞</a:t>
            </a:r>
            <a:r>
              <a:rPr lang="en-GB" sz="1300">
                <a:solidFill>
                  <a:srgbClr val="FFFFFF"/>
                </a:solidFill>
              </a:rPr>
              <a:t> Missing data because we </a:t>
            </a:r>
            <a:r>
              <a:rPr lang="en-GB" sz="1300">
                <a:solidFill>
                  <a:srgbClr val="FFFFFF"/>
                </a:solidFill>
              </a:rPr>
              <a:t>had collected top 1000 h index  scientists of each institute + were removed in the cleansing part.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326" name="Google Shape;326;p33"/>
          <p:cNvCxnSpPr/>
          <p:nvPr/>
        </p:nvCxnSpPr>
        <p:spPr>
          <a:xfrm>
            <a:off x="4434250" y="885450"/>
            <a:ext cx="0" cy="475500"/>
          </a:xfrm>
          <a:prstGeom prst="straightConnector1">
            <a:avLst/>
          </a:prstGeom>
          <a:noFill/>
          <a:ln cap="flat" cmpd="sng" w="28575">
            <a:solidFill>
              <a:srgbClr val="FF006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4" name="Google Shape;334;p34"/>
          <p:cNvSpPr/>
          <p:nvPr/>
        </p:nvSpPr>
        <p:spPr>
          <a:xfrm>
            <a:off x="216000" y="181350"/>
            <a:ext cx="3952800" cy="46638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Ffff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added </a:t>
            </a:r>
            <a:r>
              <a:rPr b="1" i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Position-rank</a:t>
            </a:r>
            <a:r>
              <a:rPr i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categorical column ; professors received 4, Ph.D 3, Masters 2, Bachelors 1 and else 0.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4">
            <a:alphaModFix/>
          </a:blip>
          <a:srcRect b="8231" l="0" r="0" t="0"/>
          <a:stretch/>
        </p:blipFill>
        <p:spPr>
          <a:xfrm>
            <a:off x="311700" y="690575"/>
            <a:ext cx="3769150" cy="327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34"/>
          <p:cNvCxnSpPr/>
          <p:nvPr/>
        </p:nvCxnSpPr>
        <p:spPr>
          <a:xfrm flipH="1" rot="10800000">
            <a:off x="3574925" y="576950"/>
            <a:ext cx="1522200" cy="10845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oval"/>
          </a:ln>
        </p:spPr>
      </p:cxnSp>
      <p:sp>
        <p:nvSpPr>
          <p:cNvPr id="337" name="Google Shape;337;p34"/>
          <p:cNvSpPr txBox="1"/>
          <p:nvPr/>
        </p:nvSpPr>
        <p:spPr>
          <a:xfrm>
            <a:off x="5169600" y="135600"/>
            <a:ext cx="2593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☞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W</a:t>
            </a:r>
            <a:r>
              <a:rPr lang="en-GB">
                <a:solidFill>
                  <a:srgbClr val="FFFFFF"/>
                </a:solidFill>
              </a:rPr>
              <a:t>eren’t declare their position or undergraduates.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4443850" y="2910325"/>
            <a:ext cx="4446900" cy="16926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800" y="2979950"/>
            <a:ext cx="4332159" cy="155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34"/>
          <p:cNvCxnSpPr/>
          <p:nvPr/>
        </p:nvCxnSpPr>
        <p:spPr>
          <a:xfrm flipH="1">
            <a:off x="3604650" y="2994575"/>
            <a:ext cx="835800" cy="93510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8" name="Google Shape;348;p35"/>
          <p:cNvSpPr/>
          <p:nvPr/>
        </p:nvSpPr>
        <p:spPr>
          <a:xfrm>
            <a:off x="216000" y="181350"/>
            <a:ext cx="3952800" cy="38877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Ffff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49" name="Google Shape;349;p35"/>
          <p:cNvPicPr preferRelativeResize="0"/>
          <p:nvPr/>
        </p:nvPicPr>
        <p:blipFill rotWithShape="1">
          <a:blip r:embed="rId4">
            <a:alphaModFix/>
          </a:blip>
          <a:srcRect b="8231" l="0" r="0" t="0"/>
          <a:stretch/>
        </p:blipFill>
        <p:spPr>
          <a:xfrm>
            <a:off x="311700" y="690575"/>
            <a:ext cx="3769150" cy="32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/>
          <p:nvPr/>
        </p:nvSpPr>
        <p:spPr>
          <a:xfrm>
            <a:off x="4440450" y="954300"/>
            <a:ext cx="4450200" cy="38877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Naturally there are much less professors than Ph.Ds.</a:t>
            </a:r>
            <a:endParaRPr b="1"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rofessors may retired very 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often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due to their age, or may be less ambitious than young Ph.Ds.</a:t>
            </a:r>
            <a:endParaRPr b="1"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Professors might be much more 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busy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in lecturing, pedagogy and other activities rather than in 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researches.</a:t>
            </a:r>
            <a:endParaRPr b="1"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People with Bachelor degreed represent 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only 2 percents of researchers. I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 does make 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sense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because naturally the may 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continue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to their Master degree or leave the academic 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environment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rather than being involved in 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researches.</a:t>
            </a:r>
            <a:endParaRPr b="1"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Most Master programs require 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conducting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researches</a:t>
            </a:r>
            <a:r>
              <a:rPr b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and submitting a thesis at the end of the program.</a:t>
            </a:r>
            <a:endParaRPr b="1"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5000975" y="180900"/>
            <a:ext cx="28419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Assumptions</a:t>
            </a:r>
            <a:endParaRPr b="1" sz="3100">
              <a:solidFill>
                <a:srgbClr val="FFCB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9" name="Google Shape;359;p36"/>
          <p:cNvSpPr/>
          <p:nvPr/>
        </p:nvSpPr>
        <p:spPr>
          <a:xfrm>
            <a:off x="216000" y="181350"/>
            <a:ext cx="3952800" cy="4315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0" name="Google Shape;360;p36"/>
          <p:cNvSpPr/>
          <p:nvPr/>
        </p:nvSpPr>
        <p:spPr>
          <a:xfrm>
            <a:off x="4440450" y="1263500"/>
            <a:ext cx="4450200" cy="3578400"/>
          </a:xfrm>
          <a:prstGeom prst="roundRect">
            <a:avLst>
              <a:gd fmla="val 2415" name="adj"/>
            </a:avLst>
          </a:prstGeom>
          <a:solidFill>
            <a:schemeClr val="dk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5000975" y="180900"/>
            <a:ext cx="3667800" cy="113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Words cloud - </a:t>
            </a:r>
            <a:r>
              <a:rPr b="1" lang="en-GB" sz="3100">
                <a:solidFill>
                  <a:srgbClr val="FFCB00"/>
                </a:solidFill>
              </a:rPr>
              <a:t>Disciplines 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362" name="Google Shape;3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163" y="1329313"/>
            <a:ext cx="3446775" cy="34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263" y="617813"/>
            <a:ext cx="3828275" cy="38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6"/>
          <p:cNvSpPr txBox="1"/>
          <p:nvPr/>
        </p:nvSpPr>
        <p:spPr>
          <a:xfrm>
            <a:off x="4391113" y="4565000"/>
            <a:ext cx="454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00FF00"/>
                </a:solidFill>
              </a:rPr>
              <a:t>&gt;&gt;&gt;stylecloud.gen_stylecloud(file_path='SJ-Speech.txt', icon_name='fab fa-python', palette='colorbrewer.diverging.Spectral_11')</a:t>
            </a:r>
            <a:endParaRPr sz="6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"/>
          <p:cNvSpPr txBox="1"/>
          <p:nvPr>
            <p:ph idx="1" type="subTitle"/>
          </p:nvPr>
        </p:nvSpPr>
        <p:spPr>
          <a:xfrm>
            <a:off x="2355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2" name="Google Shape;372;p37"/>
          <p:cNvSpPr/>
          <p:nvPr/>
        </p:nvSpPr>
        <p:spPr>
          <a:xfrm>
            <a:off x="216000" y="181350"/>
            <a:ext cx="5199300" cy="4315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3" name="Google Shape;373;p37"/>
          <p:cNvSpPr/>
          <p:nvPr/>
        </p:nvSpPr>
        <p:spPr>
          <a:xfrm>
            <a:off x="5932775" y="1701225"/>
            <a:ext cx="2958000" cy="31407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Publications and citation are the main and only factors to calculate the h index and indeed there is a </a:t>
            </a: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strong</a:t>
            </a: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correlation between them.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4" name="Google Shape;374;p37"/>
          <p:cNvSpPr txBox="1"/>
          <p:nvPr/>
        </p:nvSpPr>
        <p:spPr>
          <a:xfrm>
            <a:off x="5634300" y="180900"/>
            <a:ext cx="3034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Scatter plots</a:t>
            </a:r>
            <a:r>
              <a:rPr b="1" lang="en-GB" sz="3100">
                <a:solidFill>
                  <a:srgbClr val="FFCB00"/>
                </a:solidFill>
              </a:rPr>
              <a:t> 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5" y="712037"/>
            <a:ext cx="5004794" cy="3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173" y="3004525"/>
            <a:ext cx="2096625" cy="17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/>
          <p:nvPr/>
        </p:nvSpPr>
        <p:spPr>
          <a:xfrm>
            <a:off x="6204775" y="3980625"/>
            <a:ext cx="1104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☞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37"/>
          <p:cNvSpPr txBox="1"/>
          <p:nvPr/>
        </p:nvSpPr>
        <p:spPr>
          <a:xfrm>
            <a:off x="6204775" y="4133025"/>
            <a:ext cx="1104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6572175" y="4205100"/>
            <a:ext cx="1770900" cy="302400"/>
          </a:xfrm>
          <a:prstGeom prst="rect">
            <a:avLst/>
          </a:prstGeom>
          <a:solidFill>
            <a:srgbClr val="EEFC59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/>
          <p:cNvSpPr txBox="1"/>
          <p:nvPr>
            <p:ph idx="1" type="subTitle"/>
          </p:nvPr>
        </p:nvSpPr>
        <p:spPr>
          <a:xfrm>
            <a:off x="2355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7" name="Google Shape;387;p38"/>
          <p:cNvSpPr/>
          <p:nvPr/>
        </p:nvSpPr>
        <p:spPr>
          <a:xfrm>
            <a:off x="216000" y="181350"/>
            <a:ext cx="5199300" cy="4315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5664150" y="1558625"/>
            <a:ext cx="3226500" cy="29382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We added the ‘</a:t>
            </a:r>
            <a:r>
              <a:rPr b="1" i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Reads</a:t>
            </a: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’ factor and plot in 4D.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some </a:t>
            </a: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scientists</a:t>
            </a: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have very high h index </a:t>
            </a: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although</a:t>
            </a: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they published 'few' papers. That is probably because there are very few papers that reached wide-spread exposure.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Number of reads and h-index has moderate correlation as well.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89" name="Google Shape;3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1350"/>
            <a:ext cx="5008801" cy="425275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 txBox="1"/>
          <p:nvPr/>
        </p:nvSpPr>
        <p:spPr>
          <a:xfrm>
            <a:off x="5634300" y="180900"/>
            <a:ext cx="3034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Scatter plots </a:t>
            </a:r>
            <a:endParaRPr b="1" sz="3100">
              <a:solidFill>
                <a:srgbClr val="FFCB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9"/>
          <p:cNvSpPr txBox="1"/>
          <p:nvPr>
            <p:ph idx="1" type="subTitle"/>
          </p:nvPr>
        </p:nvSpPr>
        <p:spPr>
          <a:xfrm>
            <a:off x="2355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8" name="Google Shape;398;p39"/>
          <p:cNvSpPr/>
          <p:nvPr/>
        </p:nvSpPr>
        <p:spPr>
          <a:xfrm>
            <a:off x="216000" y="181350"/>
            <a:ext cx="5199300" cy="4315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5664150" y="1558625"/>
            <a:ext cx="3226500" cy="29382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We added the ‘</a:t>
            </a:r>
            <a:r>
              <a:rPr b="1" i="1"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Reads</a:t>
            </a: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’ factor and plot in 4D.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some scientists have very high h index although they published 'few' papers. That is probably because there are very few papers that reached wide-spread exposure.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Number of reads and h-index has moderate correlation as well.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00" name="Google Shape;4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1350"/>
            <a:ext cx="5008801" cy="425275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 txBox="1"/>
          <p:nvPr/>
        </p:nvSpPr>
        <p:spPr>
          <a:xfrm>
            <a:off x="5634300" y="180900"/>
            <a:ext cx="3034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Scatter plots </a:t>
            </a:r>
            <a:endParaRPr b="1" sz="3100">
              <a:solidFill>
                <a:srgbClr val="FFCB00"/>
              </a:solidFill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1047925" y="1558613"/>
            <a:ext cx="3226500" cy="1681200"/>
          </a:xfrm>
          <a:prstGeom prst="roundRect">
            <a:avLst>
              <a:gd fmla="val 473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we want the see what is the impact of the other parameters on the h index, and perhaps we could ‘invent’ a better index of predicting ones’ success.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"/>
          <p:cNvSpPr txBox="1"/>
          <p:nvPr>
            <p:ph idx="1" type="subTitle"/>
          </p:nvPr>
        </p:nvSpPr>
        <p:spPr>
          <a:xfrm>
            <a:off x="2355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0" name="Google Shape;410;p40"/>
          <p:cNvSpPr/>
          <p:nvPr/>
        </p:nvSpPr>
        <p:spPr>
          <a:xfrm>
            <a:off x="216000" y="181350"/>
            <a:ext cx="5199300" cy="4315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5634300" y="180900"/>
            <a:ext cx="3034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Scatter plots 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412" name="Google Shape;4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25" y="660250"/>
            <a:ext cx="5129657" cy="37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 txBox="1"/>
          <p:nvPr>
            <p:ph idx="1" type="subTitle"/>
          </p:nvPr>
        </p:nvSpPr>
        <p:spPr>
          <a:xfrm>
            <a:off x="2355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0" name="Google Shape;420;p41"/>
          <p:cNvSpPr/>
          <p:nvPr/>
        </p:nvSpPr>
        <p:spPr>
          <a:xfrm>
            <a:off x="216000" y="181350"/>
            <a:ext cx="5199300" cy="4315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1" name="Google Shape;421;p41"/>
          <p:cNvSpPr txBox="1"/>
          <p:nvPr/>
        </p:nvSpPr>
        <p:spPr>
          <a:xfrm>
            <a:off x="5634300" y="180900"/>
            <a:ext cx="3034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Scatter plots 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422" name="Google Shape;4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25" y="660250"/>
            <a:ext cx="5129657" cy="37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/>
          <p:nvPr/>
        </p:nvSpPr>
        <p:spPr>
          <a:xfrm>
            <a:off x="829050" y="885450"/>
            <a:ext cx="1800600" cy="1183800"/>
          </a:xfrm>
          <a:prstGeom prst="rect">
            <a:avLst/>
          </a:prstGeom>
          <a:solidFill>
            <a:srgbClr val="FF0065">
              <a:alpha val="25900"/>
            </a:srgbClr>
          </a:solidFill>
          <a:ln cap="flat" cmpd="sng" w="38100">
            <a:solidFill>
              <a:srgbClr val="FF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0065"/>
                </a:solidFill>
                <a:latin typeface="Average"/>
                <a:ea typeface="Average"/>
                <a:cs typeface="Average"/>
                <a:sym typeface="Average"/>
              </a:rPr>
              <a:t>Poor graph</a:t>
            </a:r>
            <a:endParaRPr b="1" sz="1700">
              <a:solidFill>
                <a:srgbClr val="FF006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5952675" y="885450"/>
            <a:ext cx="2908200" cy="1551900"/>
          </a:xfrm>
          <a:prstGeom prst="roundRect">
            <a:avLst>
              <a:gd fmla="val 473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Instead, we’ll calculate the average h index per Shanghai ranking, and late the average h index for each nation.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25" name="Google Shape;425;p41"/>
          <p:cNvCxnSpPr/>
          <p:nvPr/>
        </p:nvCxnSpPr>
        <p:spPr>
          <a:xfrm rot="10800000">
            <a:off x="2540175" y="1124150"/>
            <a:ext cx="3412500" cy="0"/>
          </a:xfrm>
          <a:prstGeom prst="straightConnector1">
            <a:avLst/>
          </a:prstGeom>
          <a:noFill/>
          <a:ln cap="flat" cmpd="sng" w="38100">
            <a:solidFill>
              <a:srgbClr val="FF0065"/>
            </a:solidFill>
            <a:prstDash val="dash"/>
            <a:round/>
            <a:headEnd len="med" w="med" type="none"/>
            <a:tailEnd len="med" w="med" type="oval"/>
          </a:ln>
        </p:spPr>
      </p:cxnSp>
      <p:cxnSp>
        <p:nvCxnSpPr>
          <p:cNvPr id="426" name="Google Shape;426;p41"/>
          <p:cNvCxnSpPr>
            <a:stCxn id="424" idx="2"/>
            <a:endCxn id="427" idx="0"/>
          </p:cNvCxnSpPr>
          <p:nvPr/>
        </p:nvCxnSpPr>
        <p:spPr>
          <a:xfrm>
            <a:off x="7406775" y="2437350"/>
            <a:ext cx="0" cy="6966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27" name="Google Shape;427;p41"/>
          <p:cNvSpPr/>
          <p:nvPr/>
        </p:nvSpPr>
        <p:spPr>
          <a:xfrm>
            <a:off x="5952675" y="3133850"/>
            <a:ext cx="2908200" cy="1362900"/>
          </a:xfrm>
          <a:prstGeom prst="roundRect">
            <a:avLst>
              <a:gd fmla="val 473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We’ll add three more columns: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GDP of a nation in M$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HDI score of a nation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PISA rank of a nation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5"/>
          <p:cNvSpPr/>
          <p:nvPr/>
        </p:nvSpPr>
        <p:spPr>
          <a:xfrm>
            <a:off x="216000" y="181350"/>
            <a:ext cx="3952800" cy="3569400"/>
          </a:xfrm>
          <a:prstGeom prst="roundRect">
            <a:avLst>
              <a:gd fmla="val 2961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Abstract -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While there’s an algorithm for calculating the h-index – we assume that with a given information about scientists we could predict their h-index as well with the using of some basic machine learning algorithms.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There are dozens of websites providing mass information about thousands of scientist among thousands of institutes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390450" y="181350"/>
            <a:ext cx="4484400" cy="2842200"/>
          </a:xfrm>
          <a:prstGeom prst="roundRect">
            <a:avLst>
              <a:gd fmla="val 312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File:Google Scholar logo.png"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224200"/>
            <a:ext cx="3230798" cy="54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kedIn logo registered trademark example"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825" y="1295150"/>
            <a:ext cx="3161475" cy="7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650" y="459525"/>
            <a:ext cx="1296450" cy="129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eiro:Academia.edu logo.svg – Wikipédia, a enciclopédia livre"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0300" y="608750"/>
            <a:ext cx="2138916" cy="2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 txBox="1"/>
          <p:nvPr>
            <p:ph idx="1" type="subTitle"/>
          </p:nvPr>
        </p:nvSpPr>
        <p:spPr>
          <a:xfrm>
            <a:off x="2355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5" name="Google Shape;435;p42"/>
          <p:cNvSpPr/>
          <p:nvPr/>
        </p:nvSpPr>
        <p:spPr>
          <a:xfrm>
            <a:off x="216000" y="181350"/>
            <a:ext cx="8771100" cy="31671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436" name="Google Shape;436;p42"/>
          <p:cNvGrpSpPr/>
          <p:nvPr/>
        </p:nvGrpSpPr>
        <p:grpSpPr>
          <a:xfrm>
            <a:off x="372600" y="243750"/>
            <a:ext cx="8398801" cy="3054250"/>
            <a:chOff x="433500" y="286250"/>
            <a:chExt cx="8398801" cy="3054250"/>
          </a:xfrm>
        </p:grpSpPr>
        <p:pic>
          <p:nvPicPr>
            <p:cNvPr id="437" name="Google Shape;43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4675" y="286250"/>
              <a:ext cx="4307626" cy="3054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500" y="286250"/>
              <a:ext cx="4307625" cy="302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" name="Google Shape;439;p42"/>
          <p:cNvSpPr/>
          <p:nvPr/>
        </p:nvSpPr>
        <p:spPr>
          <a:xfrm>
            <a:off x="6879300" y="3511275"/>
            <a:ext cx="1953000" cy="792600"/>
          </a:xfrm>
          <a:prstGeom prst="roundRect">
            <a:avLst>
              <a:gd fmla="val 623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R-squared = 0.157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Pearson correlation coefficient = 0.396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0" name="Google Shape;440;p42"/>
          <p:cNvSpPr/>
          <p:nvPr/>
        </p:nvSpPr>
        <p:spPr>
          <a:xfrm>
            <a:off x="4686038" y="3511275"/>
            <a:ext cx="1953000" cy="792600"/>
          </a:xfrm>
          <a:prstGeom prst="roundRect">
            <a:avLst>
              <a:gd fmla="val 623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R-squared = 0.524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Pearson correlation coefficient = -0.724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2492775" y="3511275"/>
            <a:ext cx="1953000" cy="792600"/>
          </a:xfrm>
          <a:prstGeom prst="roundRect">
            <a:avLst>
              <a:gd fmla="val 623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R-squared = 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0.343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Pearson correlati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 coefficient = -0.586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2" name="Google Shape;442;p42"/>
          <p:cNvSpPr/>
          <p:nvPr/>
        </p:nvSpPr>
        <p:spPr>
          <a:xfrm>
            <a:off x="311700" y="3511275"/>
            <a:ext cx="1953000" cy="792600"/>
          </a:xfrm>
          <a:prstGeom prst="roundRect">
            <a:avLst>
              <a:gd fmla="val 623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R-squared = 0.213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Pearson correlation coefficient = 0.462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 txBox="1"/>
          <p:nvPr>
            <p:ph idx="1" type="subTitle"/>
          </p:nvPr>
        </p:nvSpPr>
        <p:spPr>
          <a:xfrm>
            <a:off x="235500" y="26817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0" name="Google Shape;450;p43"/>
          <p:cNvSpPr/>
          <p:nvPr/>
        </p:nvSpPr>
        <p:spPr>
          <a:xfrm>
            <a:off x="216000" y="181350"/>
            <a:ext cx="8771100" cy="31671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451" name="Google Shape;451;p43"/>
          <p:cNvGrpSpPr/>
          <p:nvPr/>
        </p:nvGrpSpPr>
        <p:grpSpPr>
          <a:xfrm>
            <a:off x="372600" y="243750"/>
            <a:ext cx="8398801" cy="3054250"/>
            <a:chOff x="433500" y="286250"/>
            <a:chExt cx="8398801" cy="3054250"/>
          </a:xfrm>
        </p:grpSpPr>
        <p:pic>
          <p:nvPicPr>
            <p:cNvPr id="452" name="Google Shape;45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4675" y="286250"/>
              <a:ext cx="4307626" cy="3054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500" y="286250"/>
              <a:ext cx="4307625" cy="302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p43"/>
          <p:cNvSpPr/>
          <p:nvPr/>
        </p:nvSpPr>
        <p:spPr>
          <a:xfrm>
            <a:off x="6879300" y="3511275"/>
            <a:ext cx="1953000" cy="792600"/>
          </a:xfrm>
          <a:prstGeom prst="roundRect">
            <a:avLst>
              <a:gd fmla="val 623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R-squared = 0.157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Pearson correlation coefficient = 0.396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4686038" y="3511275"/>
            <a:ext cx="1953000" cy="792600"/>
          </a:xfrm>
          <a:prstGeom prst="roundRect">
            <a:avLst>
              <a:gd fmla="val 623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R-squared = 0.524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Pearson correlation coefficient = -0.724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2492775" y="3511275"/>
            <a:ext cx="1953000" cy="792600"/>
          </a:xfrm>
          <a:prstGeom prst="roundRect">
            <a:avLst>
              <a:gd fmla="val 623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R-squared = 0.343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Pearson correlation coefficient = -0.586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311700" y="3511275"/>
            <a:ext cx="1953000" cy="792600"/>
          </a:xfrm>
          <a:prstGeom prst="roundRect">
            <a:avLst>
              <a:gd fmla="val 623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R-squared = 0.213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Pearson correlation coefficient = 0.462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4629475" y="243750"/>
            <a:ext cx="2082600" cy="4107300"/>
          </a:xfrm>
          <a:prstGeom prst="rect">
            <a:avLst/>
          </a:prstGeom>
          <a:solidFill>
            <a:srgbClr val="FF0065">
              <a:alpha val="25900"/>
            </a:srgbClr>
          </a:solidFill>
          <a:ln cap="flat" cmpd="sng" w="38100">
            <a:solidFill>
              <a:srgbClr val="FF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0065"/>
                </a:solidFill>
                <a:latin typeface="Average"/>
                <a:ea typeface="Average"/>
                <a:cs typeface="Average"/>
                <a:sym typeface="Average"/>
              </a:rPr>
              <a:t>Most correlated</a:t>
            </a:r>
            <a:endParaRPr b="1" sz="1700">
              <a:solidFill>
                <a:srgbClr val="FF006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59" name="Google Shape;459;p43"/>
          <p:cNvSpPr txBox="1"/>
          <p:nvPr/>
        </p:nvSpPr>
        <p:spPr>
          <a:xfrm>
            <a:off x="2396875" y="4181575"/>
            <a:ext cx="2232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☞</a:t>
            </a:r>
            <a:r>
              <a:rPr lang="en-GB" sz="1300">
                <a:solidFill>
                  <a:srgbClr val="FFFFFF"/>
                </a:solidFill>
              </a:rPr>
              <a:t> It doesn’t matter much where you study. </a:t>
            </a:r>
            <a:r>
              <a:rPr lang="en-GB" sz="1300">
                <a:solidFill>
                  <a:srgbClr val="FFFFFF"/>
                </a:solidFill>
              </a:rPr>
              <a:t>Prestige</a:t>
            </a:r>
            <a:r>
              <a:rPr lang="en-GB" sz="1300">
                <a:solidFill>
                  <a:srgbClr val="FFFFFF"/>
                </a:solidFill>
              </a:rPr>
              <a:t> has a low impact.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0" name="Google Shape;460;p43"/>
          <p:cNvSpPr txBox="1"/>
          <p:nvPr/>
        </p:nvSpPr>
        <p:spPr>
          <a:xfrm>
            <a:off x="6879300" y="4181575"/>
            <a:ext cx="2107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☞</a:t>
            </a:r>
            <a:r>
              <a:rPr lang="en-GB" sz="1300">
                <a:solidFill>
                  <a:srgbClr val="FFFFFF"/>
                </a:solidFill>
              </a:rPr>
              <a:t> Cash doesn’t produce good scientists.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4487012" y="4181575"/>
            <a:ext cx="2354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☞</a:t>
            </a:r>
            <a:r>
              <a:rPr lang="en-GB" sz="1300">
                <a:solidFill>
                  <a:srgbClr val="FFFFFF"/>
                </a:solidFill>
              </a:rPr>
              <a:t> </a:t>
            </a:r>
            <a:r>
              <a:rPr lang="en-GB" sz="1300">
                <a:solidFill>
                  <a:srgbClr val="FFFFFF"/>
                </a:solidFill>
              </a:rPr>
              <a:t>Primary</a:t>
            </a:r>
            <a:r>
              <a:rPr lang="en-GB" sz="1300">
                <a:solidFill>
                  <a:srgbClr val="FFFFFF"/>
                </a:solidFill>
              </a:rPr>
              <a:t> education has a relatively strong correlation to academic success.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4"/>
          <p:cNvSpPr txBox="1"/>
          <p:nvPr>
            <p:ph idx="1" type="subTitle"/>
          </p:nvPr>
        </p:nvSpPr>
        <p:spPr>
          <a:xfrm>
            <a:off x="2355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9" name="Google Shape;469;p44"/>
          <p:cNvSpPr/>
          <p:nvPr/>
        </p:nvSpPr>
        <p:spPr>
          <a:xfrm>
            <a:off x="216000" y="181350"/>
            <a:ext cx="5199300" cy="4315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5634300" y="180900"/>
            <a:ext cx="3034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Gender biases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471" name="Google Shape;4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53" y="646674"/>
            <a:ext cx="4340793" cy="38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5"/>
          <p:cNvSpPr txBox="1"/>
          <p:nvPr>
            <p:ph idx="1" type="subTitle"/>
          </p:nvPr>
        </p:nvSpPr>
        <p:spPr>
          <a:xfrm>
            <a:off x="2355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9" name="Google Shape;479;p45"/>
          <p:cNvSpPr/>
          <p:nvPr/>
        </p:nvSpPr>
        <p:spPr>
          <a:xfrm>
            <a:off x="216000" y="181350"/>
            <a:ext cx="4125000" cy="4315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EDA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5634300" y="180900"/>
            <a:ext cx="3034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Gender biases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481" name="Google Shape;4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5" y="619624"/>
            <a:ext cx="3884379" cy="387722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5"/>
          <p:cNvSpPr/>
          <p:nvPr/>
        </p:nvSpPr>
        <p:spPr>
          <a:xfrm>
            <a:off x="4707300" y="1353150"/>
            <a:ext cx="4125000" cy="31437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Unfortunately, we witness that women are still underrepresented in many scientific fields in academia, especially in higher positions. 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This is due to factors such as implicit bias, gender stereotypes, and lack of support. 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Academic institutions and the scientific community need to work together to promote diversity, provide equal opportunities, and encourage young women to pursue science careers.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46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0" name="Google Shape;490;p46"/>
          <p:cNvSpPr/>
          <p:nvPr/>
        </p:nvSpPr>
        <p:spPr>
          <a:xfrm>
            <a:off x="2045275" y="1581225"/>
            <a:ext cx="5053500" cy="19809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Machine learning models</a:t>
            </a:r>
            <a:endParaRPr b="1"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8" name="Google Shape;498;p47"/>
          <p:cNvSpPr/>
          <p:nvPr/>
        </p:nvSpPr>
        <p:spPr>
          <a:xfrm>
            <a:off x="216000" y="181350"/>
            <a:ext cx="4453200" cy="45642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1"/>
                </a:solidFill>
              </a:rPr>
              <a:t>Machine learning models</a:t>
            </a:r>
            <a:endParaRPr b="1" sz="23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“A field of inquiry devoted to understanding and building methods that "learn" – that is, methods that leverage data to improve performance on some set of tasks.” </a:t>
            </a: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~wikipedia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removed all the columns which are irrelevant for the model: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Gender -&gt; convert to Female to 0 and Male to 1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remove 'Full name'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remove 'Position' (there’s ‘</a:t>
            </a:r>
            <a:r>
              <a:rPr b="1" i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position rank</a:t>
            </a: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’)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remove 'Nation'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remove 'Disciplines'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remove 'Department'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remove 'Institute' (only in linear regression)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remove 'Top cited research'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99" name="Google Shape;499;p47"/>
          <p:cNvSpPr/>
          <p:nvPr/>
        </p:nvSpPr>
        <p:spPr>
          <a:xfrm>
            <a:off x="4937900" y="181350"/>
            <a:ext cx="3936900" cy="2842200"/>
          </a:xfrm>
          <a:prstGeom prst="roundRect">
            <a:avLst>
              <a:gd fmla="val 312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00" name="Google Shape;500;p47"/>
          <p:cNvSpPr txBox="1"/>
          <p:nvPr/>
        </p:nvSpPr>
        <p:spPr>
          <a:xfrm>
            <a:off x="7223225" y="2797175"/>
            <a:ext cx="198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Dall E prompt given by Matan Kichler</a:t>
            </a:r>
            <a:endParaRPr sz="700"/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662" y="181362"/>
            <a:ext cx="3279375" cy="27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/>
          <p:nvPr>
            <p:ph type="ctrTitle"/>
          </p:nvPr>
        </p:nvSpPr>
        <p:spPr>
          <a:xfrm>
            <a:off x="831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9" name="Google Shape;509;p48"/>
          <p:cNvSpPr/>
          <p:nvPr/>
        </p:nvSpPr>
        <p:spPr>
          <a:xfrm>
            <a:off x="216000" y="181350"/>
            <a:ext cx="3886200" cy="30519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1"/>
                </a:solidFill>
              </a:rPr>
              <a:t>Machine learning cont.</a:t>
            </a:r>
            <a:endParaRPr b="1" sz="23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Models we were tested two models: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Linear regression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Random Forest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Other models s.a KNN or K-means are less relevant because that the predict of a h index is a regression problem and not a categorical one.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10" name="Google Shape;510;p48"/>
          <p:cNvSpPr/>
          <p:nvPr/>
        </p:nvSpPr>
        <p:spPr>
          <a:xfrm>
            <a:off x="4709300" y="181350"/>
            <a:ext cx="3936900" cy="1868100"/>
          </a:xfrm>
          <a:prstGeom prst="roundRect">
            <a:avLst>
              <a:gd fmla="val 4792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45720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For the models we used the sklearn library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Scikit learn logo small.svg" id="511" name="Google Shape;5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623" y="812475"/>
            <a:ext cx="1897925" cy="102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9"/>
          <p:cNvSpPr/>
          <p:nvPr/>
        </p:nvSpPr>
        <p:spPr>
          <a:xfrm>
            <a:off x="216000" y="181350"/>
            <a:ext cx="4005600" cy="45642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1"/>
                </a:solidFill>
              </a:rPr>
              <a:t>Linear Regression</a:t>
            </a:r>
            <a:endParaRPr b="1" sz="23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Linear Regression is a statistical method that studies the relationship between different variables on data. 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Since h index is given based on the number of publications and how many times each was cited and it being on a continuous scale it’s appropriate to use linear regression for our problem.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split the dataset to train and test sets, removed all non continuous/ numeric features and scaled it using Min-Max scaler.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Our model yielded R2 score of over 78 percents 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0"/>
          <p:cNvSpPr/>
          <p:nvPr/>
        </p:nvSpPr>
        <p:spPr>
          <a:xfrm>
            <a:off x="235650" y="271650"/>
            <a:ext cx="7109100" cy="44484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</a:rPr>
              <a:t>Random Forest</a:t>
            </a:r>
            <a:endParaRPr b="1" sz="21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rage"/>
              <a:buChar char="●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Decision trees are a type of supervised machine learning algorithm used for classification and regression analysis. They use a tree-like model of decisions and their possible consequences to make predictions or classifications.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rage"/>
              <a:buChar char="●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Random Forest is a machine learning algorithm that combines multiple decision trees to make better predictions.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rage"/>
              <a:buChar char="●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 a decision tree, the data is split based on a single feature at each node. However, a Random Forest uses multiple decision trees and randomly selects a subset of features for each tree. By doing so, it reduces overfitting and increases the diversity of the trees in the forest, which leads to better generalization performance.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When we performed this algorithm on our dataset with 10 estimators (trees in forest) which led to very poor fitting 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with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accuracy score of 17 percents . 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After removing some features and we witnessed a drastic increase in the 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performance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of our model , resulting in accuracy score of over 88 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percents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. 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Finally, we did a grid 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search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(</a:t>
            </a:r>
            <a:r>
              <a:rPr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GridSearchCV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 </a:t>
            </a:r>
            <a:r>
              <a:rPr b="1" lang="en-GB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with different parameters to find an optimal combination resulting in over 93 percents fitting , 5.45 SSE score and R2 score of 98 percents</a:t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51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5" name="Google Shape;535;p51"/>
          <p:cNvSpPr/>
          <p:nvPr/>
        </p:nvSpPr>
        <p:spPr>
          <a:xfrm>
            <a:off x="216000" y="181350"/>
            <a:ext cx="3952800" cy="41889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PCA - Principal component analysis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“</a:t>
            </a:r>
            <a:r>
              <a:rPr i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Technique for analyzing large datasets containing a high number of dimensions/features per observation, increasing the interpretability of data while preserving the maximum amount of information.”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~wikipedia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will try the use of PCA in order to increase the accuracy score of the linear 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regression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from 78%.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36" name="Google Shape;536;p51"/>
          <p:cNvSpPr txBox="1"/>
          <p:nvPr/>
        </p:nvSpPr>
        <p:spPr>
          <a:xfrm>
            <a:off x="4871675" y="441750"/>
            <a:ext cx="3051000" cy="113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Improvements attempts </a:t>
            </a:r>
            <a:endParaRPr b="1" sz="3100">
              <a:solidFill>
                <a:srgbClr val="FFCB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" name="Google Shape;92;p16"/>
          <p:cNvSpPr/>
          <p:nvPr/>
        </p:nvSpPr>
        <p:spPr>
          <a:xfrm>
            <a:off x="2045275" y="1581225"/>
            <a:ext cx="5053500" cy="19809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Scraping Data</a:t>
            </a:r>
            <a:endParaRPr b="1"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52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4" name="Google Shape;544;p52"/>
          <p:cNvSpPr/>
          <p:nvPr/>
        </p:nvSpPr>
        <p:spPr>
          <a:xfrm>
            <a:off x="216000" y="181350"/>
            <a:ext cx="3952800" cy="1957500"/>
          </a:xfrm>
          <a:prstGeom prst="roundRect">
            <a:avLst>
              <a:gd fmla="val 5398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PCA cont.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reduced the components to 4 and a receive negative R-squared of -401 which is clearly not improving the linear regression model.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45" name="Google Shape;545;p52"/>
          <p:cNvSpPr txBox="1"/>
          <p:nvPr/>
        </p:nvSpPr>
        <p:spPr>
          <a:xfrm>
            <a:off x="4871675" y="441750"/>
            <a:ext cx="3051000" cy="113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Improvements attempts </a:t>
            </a:r>
            <a:endParaRPr b="1" sz="3100">
              <a:solidFill>
                <a:srgbClr val="FFCB00"/>
              </a:solidFill>
            </a:endParaRPr>
          </a:p>
        </p:txBody>
      </p:sp>
      <p:sp>
        <p:nvSpPr>
          <p:cNvPr id="546" name="Google Shape;546;p52"/>
          <p:cNvSpPr/>
          <p:nvPr/>
        </p:nvSpPr>
        <p:spPr>
          <a:xfrm>
            <a:off x="4572000" y="1580850"/>
            <a:ext cx="4260300" cy="34539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47" name="Google Shape;54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500" y="1642300"/>
            <a:ext cx="4129076" cy="331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53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5" name="Google Shape;555;p53"/>
          <p:cNvSpPr/>
          <p:nvPr/>
        </p:nvSpPr>
        <p:spPr>
          <a:xfrm>
            <a:off x="216000" y="181350"/>
            <a:ext cx="3952800" cy="2783400"/>
          </a:xfrm>
          <a:prstGeom prst="roundRect">
            <a:avLst>
              <a:gd fmla="val 5398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Reducing columns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will try another attempt, manually removing columns which has lower correlation the the h index: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GDP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HDI score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Shanghai_ranking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Reads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PISA rank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56" name="Google Shape;556;p53"/>
          <p:cNvSpPr txBox="1"/>
          <p:nvPr/>
        </p:nvSpPr>
        <p:spPr>
          <a:xfrm>
            <a:off x="4871675" y="441750"/>
            <a:ext cx="3051000" cy="113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Improvements attempts </a:t>
            </a:r>
            <a:endParaRPr b="1" sz="3100">
              <a:solidFill>
                <a:srgbClr val="FFCB00"/>
              </a:solidFill>
            </a:endParaRPr>
          </a:p>
        </p:txBody>
      </p:sp>
      <p:sp>
        <p:nvSpPr>
          <p:cNvPr id="557" name="Google Shape;557;p53"/>
          <p:cNvSpPr/>
          <p:nvPr/>
        </p:nvSpPr>
        <p:spPr>
          <a:xfrm>
            <a:off x="4572000" y="1580850"/>
            <a:ext cx="4260300" cy="1383900"/>
          </a:xfrm>
          <a:prstGeom prst="roundRect">
            <a:avLst>
              <a:gd fmla="val 6310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58" name="Google Shape;5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38" y="1639950"/>
            <a:ext cx="4166425" cy="12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54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6" name="Google Shape;566;p54"/>
          <p:cNvSpPr/>
          <p:nvPr/>
        </p:nvSpPr>
        <p:spPr>
          <a:xfrm>
            <a:off x="216000" y="181350"/>
            <a:ext cx="3952800" cy="2783400"/>
          </a:xfrm>
          <a:prstGeom prst="roundRect">
            <a:avLst>
              <a:gd fmla="val 5398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Reducing columns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will try another attempt, manually removing columns which has lower correlation the the h index: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GDP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HDI score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Shanghai_ranking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Reads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04800" lvl="0" marL="457200" marR="107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PISA rank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67" name="Google Shape;567;p54"/>
          <p:cNvSpPr txBox="1"/>
          <p:nvPr/>
        </p:nvSpPr>
        <p:spPr>
          <a:xfrm>
            <a:off x="4871675" y="441750"/>
            <a:ext cx="3051000" cy="113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Improvements attempts </a:t>
            </a:r>
            <a:endParaRPr b="1" sz="3100">
              <a:solidFill>
                <a:srgbClr val="FFCB00"/>
              </a:solidFill>
            </a:endParaRPr>
          </a:p>
        </p:txBody>
      </p:sp>
      <p:sp>
        <p:nvSpPr>
          <p:cNvPr id="568" name="Google Shape;568;p54"/>
          <p:cNvSpPr/>
          <p:nvPr/>
        </p:nvSpPr>
        <p:spPr>
          <a:xfrm>
            <a:off x="4572000" y="1580850"/>
            <a:ext cx="4260300" cy="1383900"/>
          </a:xfrm>
          <a:prstGeom prst="roundRect">
            <a:avLst>
              <a:gd fmla="val 6310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69" name="Google Shape;5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38" y="1639950"/>
            <a:ext cx="4166425" cy="12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4"/>
          <p:cNvSpPr txBox="1"/>
          <p:nvPr/>
        </p:nvSpPr>
        <p:spPr>
          <a:xfrm>
            <a:off x="4618950" y="3072675"/>
            <a:ext cx="3253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☞</a:t>
            </a:r>
            <a:r>
              <a:rPr lang="en-GB">
                <a:solidFill>
                  <a:srgbClr val="FFFFFF"/>
                </a:solidFill>
              </a:rPr>
              <a:t> It worsen our accuracy score from 0.78 to 0.76. Not an improvement.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55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8" name="Google Shape;578;p55"/>
          <p:cNvSpPr/>
          <p:nvPr/>
        </p:nvSpPr>
        <p:spPr>
          <a:xfrm>
            <a:off x="2045275" y="1581225"/>
            <a:ext cx="5053500" cy="19809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Conclusions</a:t>
            </a:r>
            <a:endParaRPr b="1"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56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6" name="Google Shape;586;p56"/>
          <p:cNvSpPr/>
          <p:nvPr/>
        </p:nvSpPr>
        <p:spPr>
          <a:xfrm>
            <a:off x="216000" y="181350"/>
            <a:ext cx="3952800" cy="3718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Conclusions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349200" lvl="0" marL="5651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(</a:t>
            </a:r>
            <a:r>
              <a:rPr b="1" i="1"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heuristic approach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Whilst there are some features which are moderately correlated to the h index, a linear regression model, even with a medium accuracy, appear to be the optimal option available that doesn’t uses a neural network. </a:t>
            </a:r>
            <a:endParaRPr b="1" sz="1700">
              <a:solidFill>
                <a:schemeClr val="dk1"/>
              </a:solidFill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could predict a close h index of a scientists to his actual, relying of his other features.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87" name="Google Shape;587;p56"/>
          <p:cNvSpPr/>
          <p:nvPr/>
        </p:nvSpPr>
        <p:spPr>
          <a:xfrm>
            <a:off x="4572000" y="1480775"/>
            <a:ext cx="3952800" cy="19614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Additionally, w</a:t>
            </a: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 saw that there are gaps and biases among genders, and nations that suffer from poor education to nations with advanced education system, in producing successful scientist.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7"/>
          <p:cNvSpPr txBox="1"/>
          <p:nvPr>
            <p:ph type="ctrTitle"/>
          </p:nvPr>
        </p:nvSpPr>
        <p:spPr>
          <a:xfrm>
            <a:off x="83108" y="20399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5" name="Google Shape;595;p57"/>
          <p:cNvSpPr/>
          <p:nvPr/>
        </p:nvSpPr>
        <p:spPr>
          <a:xfrm>
            <a:off x="216000" y="181350"/>
            <a:ext cx="3886200" cy="3151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will send our great lecturer Dr. Jonathan Schler into each of the model to see how his h index would be predicted on each.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made sure Dr. Schler isn’t in the training set. We create a data frame of one row and concatenate him to the training set with the index -1.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96" name="Google Shape;596;p57"/>
          <p:cNvSpPr txBox="1"/>
          <p:nvPr/>
        </p:nvSpPr>
        <p:spPr>
          <a:xfrm>
            <a:off x="5634300" y="180900"/>
            <a:ext cx="3034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Demonstration</a:t>
            </a:r>
            <a:endParaRPr b="1" sz="3100">
              <a:solidFill>
                <a:srgbClr val="FFCB00"/>
              </a:solidFill>
            </a:endParaRPr>
          </a:p>
        </p:txBody>
      </p:sp>
      <p:sp>
        <p:nvSpPr>
          <p:cNvPr id="597" name="Google Shape;597;p57"/>
          <p:cNvSpPr/>
          <p:nvPr/>
        </p:nvSpPr>
        <p:spPr>
          <a:xfrm>
            <a:off x="5047400" y="984925"/>
            <a:ext cx="2885100" cy="3051900"/>
          </a:xfrm>
          <a:prstGeom prst="roundRect">
            <a:avLst>
              <a:gd fmla="val 2415" name="adj"/>
            </a:avLst>
          </a:prstGeom>
          <a:solidFill>
            <a:srgbClr val="00CB9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Dr. Jonathan Schler			 	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98" name="Google Shape;59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763" y="1362150"/>
            <a:ext cx="762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625" y="1362150"/>
            <a:ext cx="1532175" cy="4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7"/>
          <p:cNvSpPr txBox="1"/>
          <p:nvPr/>
        </p:nvSpPr>
        <p:spPr>
          <a:xfrm>
            <a:off x="5973775" y="1842175"/>
            <a:ext cx="211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'Gender':'Male' 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'Nation':'Israel',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'Institute':'Bar Ilan University',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'Shanghai_ranking':301,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'Publications':41 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'Citations':3689,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'Recommendations':5,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'Interest score':2067,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'Reads':31027 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'PISA rank':43,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'GDP (Millions $)':488527,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'HDI score':0.919,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urier New"/>
                <a:ea typeface="Courier New"/>
                <a:cs typeface="Courier New"/>
                <a:sym typeface="Courier New"/>
              </a:rPr>
              <a:t>'Position rank':3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1" name="Google Shape;601;p57"/>
          <p:cNvSpPr txBox="1"/>
          <p:nvPr/>
        </p:nvSpPr>
        <p:spPr>
          <a:xfrm>
            <a:off x="5079775" y="2362050"/>
            <a:ext cx="89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Average"/>
                <a:ea typeface="Average"/>
                <a:cs typeface="Average"/>
                <a:sym typeface="Average"/>
              </a:rPr>
              <a:t>Actual h index: 20</a:t>
            </a:r>
            <a:endParaRPr b="1" sz="13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7" name="Google Shape;607;p58"/>
          <p:cNvSpPr/>
          <p:nvPr/>
        </p:nvSpPr>
        <p:spPr>
          <a:xfrm>
            <a:off x="216000" y="181350"/>
            <a:ext cx="4695900" cy="1559700"/>
          </a:xfrm>
          <a:prstGeom prst="roundRect">
            <a:avLst>
              <a:gd fmla="val 4862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08" name="Google Shape;608;p58"/>
          <p:cNvSpPr txBox="1"/>
          <p:nvPr/>
        </p:nvSpPr>
        <p:spPr>
          <a:xfrm>
            <a:off x="5634300" y="180900"/>
            <a:ext cx="3034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Demonstration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609" name="Google Shape;60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71425"/>
            <a:ext cx="4436701" cy="91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58"/>
          <p:cNvGrpSpPr/>
          <p:nvPr/>
        </p:nvGrpSpPr>
        <p:grpSpPr>
          <a:xfrm>
            <a:off x="5633918" y="943652"/>
            <a:ext cx="1115155" cy="1199027"/>
            <a:chOff x="5733200" y="984925"/>
            <a:chExt cx="3044375" cy="3194850"/>
          </a:xfrm>
        </p:grpSpPr>
        <p:sp>
          <p:nvSpPr>
            <p:cNvPr id="611" name="Google Shape;611;p58"/>
            <p:cNvSpPr/>
            <p:nvPr/>
          </p:nvSpPr>
          <p:spPr>
            <a:xfrm>
              <a:off x="5733200" y="984925"/>
              <a:ext cx="2885100" cy="3051900"/>
            </a:xfrm>
            <a:prstGeom prst="roundRect">
              <a:avLst>
                <a:gd fmla="val 2415" name="adj"/>
              </a:avLst>
            </a:prstGeom>
            <a:solidFill>
              <a:srgbClr val="00CB9F"/>
            </a:solidFill>
            <a:ln>
              <a:noFill/>
            </a:ln>
            <a:effectLst>
              <a:outerShdw blurRad="271463" rotWithShape="0" algn="bl" dir="3180000" dist="7620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107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Dr. Jonathan Schler</a:t>
              </a:r>
              <a:endPara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612" name="Google Shape;612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31597" y="1559692"/>
              <a:ext cx="7620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27425" y="1362150"/>
              <a:ext cx="1532175" cy="48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58"/>
            <p:cNvSpPr txBox="1"/>
            <p:nvPr/>
          </p:nvSpPr>
          <p:spPr>
            <a:xfrm>
              <a:off x="6659575" y="1842175"/>
              <a:ext cx="2118000" cy="23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'Gender':'Male'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'Nation':'Israel',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'Institute':'Bar Ilan University',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'Shanghai_ranking':301,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'Publications':41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'Citations':3689,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'Recommendations':5,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'Interest score':2067,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'Reads':31027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'PISA rank':43,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'GDP (Millions $)':488527,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'HDI score':0.919,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'Position rank':3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15" name="Google Shape;615;p58"/>
            <p:cNvSpPr txBox="1"/>
            <p:nvPr/>
          </p:nvSpPr>
          <p:spPr>
            <a:xfrm>
              <a:off x="5765567" y="2362018"/>
              <a:ext cx="1061700" cy="7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">
                  <a:latin typeface="Average"/>
                  <a:ea typeface="Average"/>
                  <a:cs typeface="Average"/>
                  <a:sym typeface="Average"/>
                </a:rPr>
                <a:t>Actual h index: 20</a:t>
              </a:r>
              <a:endParaRPr b="1" sz="3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616" name="Google Shape;616;p58"/>
          <p:cNvGrpSpPr/>
          <p:nvPr/>
        </p:nvGrpSpPr>
        <p:grpSpPr>
          <a:xfrm>
            <a:off x="7325443" y="943652"/>
            <a:ext cx="1115155" cy="1199027"/>
            <a:chOff x="5733200" y="984925"/>
            <a:chExt cx="3044375" cy="3194850"/>
          </a:xfrm>
        </p:grpSpPr>
        <p:sp>
          <p:nvSpPr>
            <p:cNvPr id="617" name="Google Shape;617;p58"/>
            <p:cNvSpPr/>
            <p:nvPr/>
          </p:nvSpPr>
          <p:spPr>
            <a:xfrm>
              <a:off x="5733200" y="984925"/>
              <a:ext cx="2885100" cy="3051900"/>
            </a:xfrm>
            <a:prstGeom prst="roundRect">
              <a:avLst>
                <a:gd fmla="val 2415" name="adj"/>
              </a:avLst>
            </a:prstGeom>
            <a:solidFill>
              <a:srgbClr val="00CB9F"/>
            </a:solidFill>
            <a:ln>
              <a:noFill/>
            </a:ln>
            <a:effectLst>
              <a:outerShdw blurRad="271463" rotWithShape="0" algn="bl" dir="3180000" dist="7620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107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Dr. Jonathan Schler</a:t>
              </a:r>
              <a:endPara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618" name="Google Shape;618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31597" y="1559692"/>
              <a:ext cx="7620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27425" y="1362150"/>
              <a:ext cx="1532175" cy="48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0" name="Google Shape;620;p58"/>
            <p:cNvSpPr txBox="1"/>
            <p:nvPr/>
          </p:nvSpPr>
          <p:spPr>
            <a:xfrm>
              <a:off x="6659575" y="1842175"/>
              <a:ext cx="2118000" cy="23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'Gender':'Male'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'Nation':'Israel',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'Institute':'Bar Ilan University',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'Shanghai_ranking':301,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'Publications':41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'Citations':3689,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'Recommendations':5,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'Interest score':2067,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'Reads':31027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'PISA rank':43,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'GDP (Millions $)':488527,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'HDI score':0.919,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'Position rank':3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21" name="Google Shape;621;p58"/>
            <p:cNvSpPr txBox="1"/>
            <p:nvPr/>
          </p:nvSpPr>
          <p:spPr>
            <a:xfrm>
              <a:off x="5765567" y="2362018"/>
              <a:ext cx="1061700" cy="7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">
                  <a:latin typeface="Average"/>
                  <a:ea typeface="Average"/>
                  <a:cs typeface="Average"/>
                  <a:sym typeface="Average"/>
                </a:rPr>
                <a:t>Actual h index: 20</a:t>
              </a:r>
              <a:endParaRPr b="1" sz="3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622" name="Google Shape;622;p58"/>
          <p:cNvSpPr/>
          <p:nvPr/>
        </p:nvSpPr>
        <p:spPr>
          <a:xfrm>
            <a:off x="5584300" y="2517025"/>
            <a:ext cx="1214400" cy="910200"/>
          </a:xfrm>
          <a:prstGeom prst="cube">
            <a:avLst>
              <a:gd fmla="val 23807" name="adj"/>
            </a:avLst>
          </a:prstGeom>
          <a:solidFill>
            <a:srgbClr val="9900FF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  <a:latin typeface="Average"/>
                <a:ea typeface="Average"/>
                <a:cs typeface="Average"/>
                <a:sym typeface="Average"/>
              </a:rPr>
              <a:t>Random forest</a:t>
            </a:r>
            <a:endParaRPr b="1">
              <a:solidFill>
                <a:srgbClr val="351C7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623" name="Google Shape;623;p58"/>
          <p:cNvCxnSpPr/>
          <p:nvPr/>
        </p:nvCxnSpPr>
        <p:spPr>
          <a:xfrm>
            <a:off x="6191500" y="3427225"/>
            <a:ext cx="0" cy="416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58"/>
          <p:cNvCxnSpPr/>
          <p:nvPr/>
        </p:nvCxnSpPr>
        <p:spPr>
          <a:xfrm>
            <a:off x="6191500" y="2099075"/>
            <a:ext cx="0" cy="537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58"/>
          <p:cNvCxnSpPr/>
          <p:nvPr/>
        </p:nvCxnSpPr>
        <p:spPr>
          <a:xfrm>
            <a:off x="7883025" y="3427225"/>
            <a:ext cx="0" cy="416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26" name="Google Shape;626;p58"/>
          <p:cNvSpPr/>
          <p:nvPr/>
        </p:nvSpPr>
        <p:spPr>
          <a:xfrm>
            <a:off x="7275975" y="2517025"/>
            <a:ext cx="1214100" cy="910200"/>
          </a:xfrm>
          <a:prstGeom prst="cube">
            <a:avLst>
              <a:gd fmla="val 23807" name="adj"/>
            </a:avLst>
          </a:prstGeom>
          <a:solidFill>
            <a:srgbClr val="741B47"/>
          </a:solidFill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C1130"/>
                </a:solidFill>
                <a:latin typeface="Average"/>
                <a:ea typeface="Average"/>
                <a:cs typeface="Average"/>
                <a:sym typeface="Average"/>
              </a:rPr>
              <a:t>Linear regression</a:t>
            </a:r>
            <a:endParaRPr b="1">
              <a:solidFill>
                <a:srgbClr val="4C113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627" name="Google Shape;627;p58"/>
          <p:cNvCxnSpPr/>
          <p:nvPr/>
        </p:nvCxnSpPr>
        <p:spPr>
          <a:xfrm>
            <a:off x="7883025" y="2099075"/>
            <a:ext cx="0" cy="537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28" name="Google Shape;628;p58"/>
          <p:cNvSpPr/>
          <p:nvPr/>
        </p:nvSpPr>
        <p:spPr>
          <a:xfrm>
            <a:off x="5738650" y="3801575"/>
            <a:ext cx="905700" cy="705300"/>
          </a:xfrm>
          <a:prstGeom prst="roundRect">
            <a:avLst>
              <a:gd fmla="val 10895" name="adj"/>
            </a:avLst>
          </a:prstGeom>
          <a:solidFill>
            <a:srgbClr val="9900F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51C75"/>
                </a:solidFill>
                <a:latin typeface="Average"/>
                <a:ea typeface="Average"/>
                <a:cs typeface="Average"/>
                <a:sym typeface="Average"/>
              </a:rPr>
              <a:t>Predicted:</a:t>
            </a:r>
            <a:endParaRPr b="1" sz="1000">
              <a:solidFill>
                <a:srgbClr val="351C7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351C75"/>
                </a:solidFill>
                <a:latin typeface="Average"/>
                <a:ea typeface="Average"/>
                <a:cs typeface="Average"/>
                <a:sym typeface="Average"/>
              </a:rPr>
              <a:t>   26</a:t>
            </a:r>
            <a:endParaRPr b="1" sz="1900">
              <a:solidFill>
                <a:srgbClr val="351C7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29" name="Google Shape;629;p58"/>
          <p:cNvSpPr/>
          <p:nvPr/>
        </p:nvSpPr>
        <p:spPr>
          <a:xfrm>
            <a:off x="7430175" y="3801575"/>
            <a:ext cx="905700" cy="705300"/>
          </a:xfrm>
          <a:prstGeom prst="roundRect">
            <a:avLst>
              <a:gd fmla="val 10895" name="adj"/>
            </a:avLst>
          </a:prstGeom>
          <a:solidFill>
            <a:srgbClr val="741B47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C1130"/>
                </a:solidFill>
                <a:latin typeface="Average"/>
                <a:ea typeface="Average"/>
                <a:cs typeface="Average"/>
                <a:sym typeface="Average"/>
              </a:rPr>
              <a:t>Predicted:</a:t>
            </a:r>
            <a:endParaRPr b="1" sz="1000">
              <a:solidFill>
                <a:srgbClr val="4C113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4C1130"/>
                </a:solidFill>
                <a:latin typeface="Average"/>
                <a:ea typeface="Average"/>
                <a:cs typeface="Average"/>
                <a:sym typeface="Average"/>
              </a:rPr>
              <a:t>   22</a:t>
            </a:r>
            <a:endParaRPr b="1" sz="1900">
              <a:solidFill>
                <a:srgbClr val="4C113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5" name="Google Shape;635;p59"/>
          <p:cNvSpPr/>
          <p:nvPr/>
        </p:nvSpPr>
        <p:spPr>
          <a:xfrm>
            <a:off x="216000" y="181350"/>
            <a:ext cx="4304100" cy="2390400"/>
          </a:xfrm>
          <a:prstGeom prst="roundRect">
            <a:avLst>
              <a:gd fmla="val 4862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Although the linear regression has an accuracy score of 78%, the predicted results, 22, is much more close to its actual score.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Whilst the random forest shows an accuracy of 98% which is almost perfect, but the score, 26, is far from its actual h index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36" name="Google Shape;636;p59"/>
          <p:cNvSpPr txBox="1"/>
          <p:nvPr/>
        </p:nvSpPr>
        <p:spPr>
          <a:xfrm>
            <a:off x="5634300" y="180900"/>
            <a:ext cx="3034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Demonstration</a:t>
            </a:r>
            <a:endParaRPr b="1" sz="3100">
              <a:solidFill>
                <a:srgbClr val="FFCB00"/>
              </a:solidFill>
            </a:endParaRPr>
          </a:p>
        </p:txBody>
      </p:sp>
      <p:grpSp>
        <p:nvGrpSpPr>
          <p:cNvPr id="637" name="Google Shape;637;p59"/>
          <p:cNvGrpSpPr/>
          <p:nvPr/>
        </p:nvGrpSpPr>
        <p:grpSpPr>
          <a:xfrm>
            <a:off x="5633918" y="943652"/>
            <a:ext cx="1115155" cy="1199027"/>
            <a:chOff x="5733200" y="984925"/>
            <a:chExt cx="3044375" cy="3194850"/>
          </a:xfrm>
        </p:grpSpPr>
        <p:sp>
          <p:nvSpPr>
            <p:cNvPr id="638" name="Google Shape;638;p59"/>
            <p:cNvSpPr/>
            <p:nvPr/>
          </p:nvSpPr>
          <p:spPr>
            <a:xfrm>
              <a:off x="5733200" y="984925"/>
              <a:ext cx="2885100" cy="3051900"/>
            </a:xfrm>
            <a:prstGeom prst="roundRect">
              <a:avLst>
                <a:gd fmla="val 2415" name="adj"/>
              </a:avLst>
            </a:prstGeom>
            <a:solidFill>
              <a:srgbClr val="00CB9F"/>
            </a:solidFill>
            <a:ln>
              <a:noFill/>
            </a:ln>
            <a:effectLst>
              <a:outerShdw blurRad="271463" rotWithShape="0" algn="bl" dir="3180000" dist="7620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107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Dr. Jonathan Schler</a:t>
              </a:r>
              <a:endPara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639" name="Google Shape;639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31597" y="1559692"/>
              <a:ext cx="7620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27425" y="1362150"/>
              <a:ext cx="1532175" cy="48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59"/>
            <p:cNvSpPr txBox="1"/>
            <p:nvPr/>
          </p:nvSpPr>
          <p:spPr>
            <a:xfrm>
              <a:off x="6659575" y="1842175"/>
              <a:ext cx="2118000" cy="23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'Gender':'Male'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'Nation':'Israel',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'Institute':'Bar Ilan University',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'Shanghai_ranking':301,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'Publications':41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'Citations':3689,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'Recommendations':5,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'Interest score':2067,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'Reads':31027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'PISA rank':43,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'GDP (Millions $)':488527,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'HDI score':0.919,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'Position rank':3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2" name="Google Shape;642;p59"/>
            <p:cNvSpPr txBox="1"/>
            <p:nvPr/>
          </p:nvSpPr>
          <p:spPr>
            <a:xfrm>
              <a:off x="5765567" y="2362018"/>
              <a:ext cx="1061700" cy="7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">
                  <a:latin typeface="Average"/>
                  <a:ea typeface="Average"/>
                  <a:cs typeface="Average"/>
                  <a:sym typeface="Average"/>
                </a:rPr>
                <a:t>Actual h index: 20</a:t>
              </a:r>
              <a:endParaRPr b="1" sz="3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643" name="Google Shape;643;p59"/>
          <p:cNvGrpSpPr/>
          <p:nvPr/>
        </p:nvGrpSpPr>
        <p:grpSpPr>
          <a:xfrm>
            <a:off x="7325443" y="943652"/>
            <a:ext cx="1115155" cy="1199027"/>
            <a:chOff x="5733200" y="984925"/>
            <a:chExt cx="3044375" cy="3194850"/>
          </a:xfrm>
        </p:grpSpPr>
        <p:sp>
          <p:nvSpPr>
            <p:cNvPr id="644" name="Google Shape;644;p59"/>
            <p:cNvSpPr/>
            <p:nvPr/>
          </p:nvSpPr>
          <p:spPr>
            <a:xfrm>
              <a:off x="5733200" y="984925"/>
              <a:ext cx="2885100" cy="3051900"/>
            </a:xfrm>
            <a:prstGeom prst="roundRect">
              <a:avLst>
                <a:gd fmla="val 2415" name="adj"/>
              </a:avLst>
            </a:prstGeom>
            <a:solidFill>
              <a:srgbClr val="00CB9F"/>
            </a:solidFill>
            <a:ln>
              <a:noFill/>
            </a:ln>
            <a:effectLst>
              <a:outerShdw blurRad="271463" rotWithShape="0" algn="bl" dir="3180000" dist="7620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107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Dr. Jonathan Schler</a:t>
              </a:r>
              <a:endPara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645" name="Google Shape;645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31597" y="1559692"/>
              <a:ext cx="7620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27425" y="1362150"/>
              <a:ext cx="1532175" cy="48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59"/>
            <p:cNvSpPr txBox="1"/>
            <p:nvPr/>
          </p:nvSpPr>
          <p:spPr>
            <a:xfrm>
              <a:off x="6659575" y="1842175"/>
              <a:ext cx="2118000" cy="23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'Gender':'Male'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'Nation':'Israel',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'Institute':'Bar Ilan University',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'Shanghai_ranking':301,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'Publications':41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'Citations':3689,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'Recommendations':5,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'Interest score':2067,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'Reads':31027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'PISA rank':43,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'GDP (Millions $)':488527,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'HDI score':0.919,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'Position rank':3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8" name="Google Shape;648;p59"/>
            <p:cNvSpPr txBox="1"/>
            <p:nvPr/>
          </p:nvSpPr>
          <p:spPr>
            <a:xfrm>
              <a:off x="5765567" y="2362018"/>
              <a:ext cx="1061700" cy="7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">
                  <a:latin typeface="Average"/>
                  <a:ea typeface="Average"/>
                  <a:cs typeface="Average"/>
                  <a:sym typeface="Average"/>
                </a:rPr>
                <a:t>Actual h index: 20</a:t>
              </a:r>
              <a:endParaRPr b="1" sz="3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649" name="Google Shape;649;p59"/>
          <p:cNvSpPr/>
          <p:nvPr/>
        </p:nvSpPr>
        <p:spPr>
          <a:xfrm>
            <a:off x="5584300" y="2517025"/>
            <a:ext cx="1214400" cy="910200"/>
          </a:xfrm>
          <a:prstGeom prst="cube">
            <a:avLst>
              <a:gd fmla="val 23807" name="adj"/>
            </a:avLst>
          </a:prstGeom>
          <a:solidFill>
            <a:srgbClr val="9900FF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  <a:latin typeface="Average"/>
                <a:ea typeface="Average"/>
                <a:cs typeface="Average"/>
                <a:sym typeface="Average"/>
              </a:rPr>
              <a:t>Random forest</a:t>
            </a:r>
            <a:endParaRPr b="1">
              <a:solidFill>
                <a:srgbClr val="351C7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650" name="Google Shape;650;p59"/>
          <p:cNvCxnSpPr/>
          <p:nvPr/>
        </p:nvCxnSpPr>
        <p:spPr>
          <a:xfrm>
            <a:off x="6191500" y="3427225"/>
            <a:ext cx="0" cy="416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9"/>
          <p:cNvCxnSpPr/>
          <p:nvPr/>
        </p:nvCxnSpPr>
        <p:spPr>
          <a:xfrm>
            <a:off x="6191500" y="2099075"/>
            <a:ext cx="0" cy="537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9"/>
          <p:cNvCxnSpPr/>
          <p:nvPr/>
        </p:nvCxnSpPr>
        <p:spPr>
          <a:xfrm>
            <a:off x="7883025" y="3427225"/>
            <a:ext cx="0" cy="416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53" name="Google Shape;653;p59"/>
          <p:cNvSpPr/>
          <p:nvPr/>
        </p:nvSpPr>
        <p:spPr>
          <a:xfrm>
            <a:off x="7275975" y="2517025"/>
            <a:ext cx="1214100" cy="910200"/>
          </a:xfrm>
          <a:prstGeom prst="cube">
            <a:avLst>
              <a:gd fmla="val 23807" name="adj"/>
            </a:avLst>
          </a:prstGeom>
          <a:solidFill>
            <a:srgbClr val="741B47"/>
          </a:solidFill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C1130"/>
                </a:solidFill>
                <a:latin typeface="Average"/>
                <a:ea typeface="Average"/>
                <a:cs typeface="Average"/>
                <a:sym typeface="Average"/>
              </a:rPr>
              <a:t>Linear regression</a:t>
            </a:r>
            <a:endParaRPr b="1">
              <a:solidFill>
                <a:srgbClr val="4C113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654" name="Google Shape;654;p59"/>
          <p:cNvCxnSpPr/>
          <p:nvPr/>
        </p:nvCxnSpPr>
        <p:spPr>
          <a:xfrm>
            <a:off x="7883025" y="2099075"/>
            <a:ext cx="0" cy="537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55" name="Google Shape;655;p59"/>
          <p:cNvSpPr/>
          <p:nvPr/>
        </p:nvSpPr>
        <p:spPr>
          <a:xfrm>
            <a:off x="5738650" y="3801575"/>
            <a:ext cx="905700" cy="705300"/>
          </a:xfrm>
          <a:prstGeom prst="roundRect">
            <a:avLst>
              <a:gd fmla="val 10895" name="adj"/>
            </a:avLst>
          </a:prstGeom>
          <a:solidFill>
            <a:srgbClr val="9900F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51C75"/>
                </a:solidFill>
                <a:latin typeface="Average"/>
                <a:ea typeface="Average"/>
                <a:cs typeface="Average"/>
                <a:sym typeface="Average"/>
              </a:rPr>
              <a:t>Predicted:</a:t>
            </a:r>
            <a:endParaRPr b="1" sz="1000">
              <a:solidFill>
                <a:srgbClr val="351C7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351C75"/>
                </a:solidFill>
                <a:latin typeface="Average"/>
                <a:ea typeface="Average"/>
                <a:cs typeface="Average"/>
                <a:sym typeface="Average"/>
              </a:rPr>
              <a:t>   26</a:t>
            </a:r>
            <a:endParaRPr b="1" sz="1900">
              <a:solidFill>
                <a:srgbClr val="351C7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56" name="Google Shape;656;p59"/>
          <p:cNvSpPr/>
          <p:nvPr/>
        </p:nvSpPr>
        <p:spPr>
          <a:xfrm>
            <a:off x="7430175" y="3801575"/>
            <a:ext cx="905700" cy="705300"/>
          </a:xfrm>
          <a:prstGeom prst="roundRect">
            <a:avLst>
              <a:gd fmla="val 10895" name="adj"/>
            </a:avLst>
          </a:prstGeom>
          <a:solidFill>
            <a:srgbClr val="741B47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C1130"/>
                </a:solidFill>
                <a:latin typeface="Average"/>
                <a:ea typeface="Average"/>
                <a:cs typeface="Average"/>
                <a:sym typeface="Average"/>
              </a:rPr>
              <a:t>Predicted:</a:t>
            </a:r>
            <a:endParaRPr b="1" sz="1000">
              <a:solidFill>
                <a:srgbClr val="4C113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4C1130"/>
                </a:solidFill>
                <a:latin typeface="Average"/>
                <a:ea typeface="Average"/>
                <a:cs typeface="Average"/>
                <a:sym typeface="Average"/>
              </a:rPr>
              <a:t>   22</a:t>
            </a:r>
            <a:endParaRPr b="1" sz="1900">
              <a:solidFill>
                <a:srgbClr val="4C113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2" name="Google Shape;662;p60"/>
          <p:cNvSpPr/>
          <p:nvPr/>
        </p:nvSpPr>
        <p:spPr>
          <a:xfrm>
            <a:off x="216000" y="181350"/>
            <a:ext cx="4304100" cy="2390400"/>
          </a:xfrm>
          <a:prstGeom prst="roundRect">
            <a:avLst>
              <a:gd fmla="val 4862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Although the linear regression has an accuracy score of 78%, the predicted results, 22, is much more close to its actual score.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Whilst the random forest shows an accuracy of 98% which is almost perfect, but the score, 26, is far from its actual h index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3" name="Google Shape;663;p60"/>
          <p:cNvSpPr txBox="1"/>
          <p:nvPr/>
        </p:nvSpPr>
        <p:spPr>
          <a:xfrm>
            <a:off x="5634300" y="180900"/>
            <a:ext cx="3034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Demonstration</a:t>
            </a:r>
            <a:endParaRPr b="1" sz="3100">
              <a:solidFill>
                <a:srgbClr val="FFCB00"/>
              </a:solidFill>
            </a:endParaRPr>
          </a:p>
        </p:txBody>
      </p:sp>
      <p:grpSp>
        <p:nvGrpSpPr>
          <p:cNvPr id="664" name="Google Shape;664;p60"/>
          <p:cNvGrpSpPr/>
          <p:nvPr/>
        </p:nvGrpSpPr>
        <p:grpSpPr>
          <a:xfrm>
            <a:off x="5633918" y="943652"/>
            <a:ext cx="1115155" cy="1199027"/>
            <a:chOff x="5733200" y="984925"/>
            <a:chExt cx="3044375" cy="3194850"/>
          </a:xfrm>
        </p:grpSpPr>
        <p:sp>
          <p:nvSpPr>
            <p:cNvPr id="665" name="Google Shape;665;p60"/>
            <p:cNvSpPr/>
            <p:nvPr/>
          </p:nvSpPr>
          <p:spPr>
            <a:xfrm>
              <a:off x="5733200" y="984925"/>
              <a:ext cx="2885100" cy="3051900"/>
            </a:xfrm>
            <a:prstGeom prst="roundRect">
              <a:avLst>
                <a:gd fmla="val 2415" name="adj"/>
              </a:avLst>
            </a:prstGeom>
            <a:solidFill>
              <a:srgbClr val="00CB9F"/>
            </a:solidFill>
            <a:ln>
              <a:noFill/>
            </a:ln>
            <a:effectLst>
              <a:outerShdw blurRad="271463" rotWithShape="0" algn="bl" dir="3180000" dist="7620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107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Dr. Jonathan Schler</a:t>
              </a:r>
              <a:endPara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666" name="Google Shape;666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31597" y="1559692"/>
              <a:ext cx="7620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27425" y="1362150"/>
              <a:ext cx="1532175" cy="48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60"/>
            <p:cNvSpPr txBox="1"/>
            <p:nvPr/>
          </p:nvSpPr>
          <p:spPr>
            <a:xfrm>
              <a:off x="6659575" y="1842175"/>
              <a:ext cx="2118000" cy="23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'Gender':'Male'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'Nation':'Israel',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'Institute':'Bar Ilan University',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'Shanghai_ranking':301,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'Publications':41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'Citations':3689,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'Recommendations':5,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'Interest score':2067,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'Reads':31027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'PISA rank':43,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'GDP (Millions $)':488527,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'HDI score':0.919,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'Position rank':3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69" name="Google Shape;669;p60"/>
            <p:cNvSpPr txBox="1"/>
            <p:nvPr/>
          </p:nvSpPr>
          <p:spPr>
            <a:xfrm>
              <a:off x="5765567" y="2362018"/>
              <a:ext cx="1061700" cy="7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">
                  <a:latin typeface="Average"/>
                  <a:ea typeface="Average"/>
                  <a:cs typeface="Average"/>
                  <a:sym typeface="Average"/>
                </a:rPr>
                <a:t>Actual h index: 20</a:t>
              </a:r>
              <a:endParaRPr b="1" sz="3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670" name="Google Shape;670;p60"/>
          <p:cNvGrpSpPr/>
          <p:nvPr/>
        </p:nvGrpSpPr>
        <p:grpSpPr>
          <a:xfrm>
            <a:off x="7325443" y="943652"/>
            <a:ext cx="1115155" cy="1199027"/>
            <a:chOff x="5733200" y="984925"/>
            <a:chExt cx="3044375" cy="3194850"/>
          </a:xfrm>
        </p:grpSpPr>
        <p:sp>
          <p:nvSpPr>
            <p:cNvPr id="671" name="Google Shape;671;p60"/>
            <p:cNvSpPr/>
            <p:nvPr/>
          </p:nvSpPr>
          <p:spPr>
            <a:xfrm>
              <a:off x="5733200" y="984925"/>
              <a:ext cx="2885100" cy="3051900"/>
            </a:xfrm>
            <a:prstGeom prst="roundRect">
              <a:avLst>
                <a:gd fmla="val 2415" name="adj"/>
              </a:avLst>
            </a:prstGeom>
            <a:solidFill>
              <a:srgbClr val="00CB9F"/>
            </a:solidFill>
            <a:ln>
              <a:noFill/>
            </a:ln>
            <a:effectLst>
              <a:outerShdw blurRad="271463" rotWithShape="0" algn="bl" dir="3180000" dist="7620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107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Dr. Jonathan Schler</a:t>
              </a:r>
              <a:endParaRPr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672" name="Google Shape;672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31597" y="1559692"/>
              <a:ext cx="762000" cy="95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27425" y="1362150"/>
              <a:ext cx="1532175" cy="48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60"/>
            <p:cNvSpPr txBox="1"/>
            <p:nvPr/>
          </p:nvSpPr>
          <p:spPr>
            <a:xfrm>
              <a:off x="6659575" y="1842175"/>
              <a:ext cx="2118000" cy="23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'Gender':'Male'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'Nation':'Israel',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'Institute':'Bar Ilan University',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'Shanghai_ranking':301,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'Publications':41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'Citations':3689,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'Recommendations':5,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'Interest score':2067,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'Reads':31027 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'PISA rank':43,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'GDP (Millions $)':488527,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'HDI score':0.919,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">
                  <a:latin typeface="Courier New"/>
                  <a:ea typeface="Courier New"/>
                  <a:cs typeface="Courier New"/>
                  <a:sym typeface="Courier New"/>
                </a:rPr>
                <a:t>'Position rank':3</a:t>
              </a:r>
              <a:endParaRPr sz="3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75" name="Google Shape;675;p60"/>
            <p:cNvSpPr txBox="1"/>
            <p:nvPr/>
          </p:nvSpPr>
          <p:spPr>
            <a:xfrm>
              <a:off x="5765567" y="2362018"/>
              <a:ext cx="1061700" cy="7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">
                  <a:latin typeface="Average"/>
                  <a:ea typeface="Average"/>
                  <a:cs typeface="Average"/>
                  <a:sym typeface="Average"/>
                </a:rPr>
                <a:t>Actual h index: 20</a:t>
              </a:r>
              <a:endParaRPr b="1" sz="3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676" name="Google Shape;676;p60"/>
          <p:cNvSpPr/>
          <p:nvPr/>
        </p:nvSpPr>
        <p:spPr>
          <a:xfrm>
            <a:off x="5584300" y="2517025"/>
            <a:ext cx="1214400" cy="910200"/>
          </a:xfrm>
          <a:prstGeom prst="cube">
            <a:avLst>
              <a:gd fmla="val 23807" name="adj"/>
            </a:avLst>
          </a:prstGeom>
          <a:solidFill>
            <a:srgbClr val="9900FF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51C75"/>
                </a:solidFill>
                <a:latin typeface="Average"/>
                <a:ea typeface="Average"/>
                <a:cs typeface="Average"/>
                <a:sym typeface="Average"/>
              </a:rPr>
              <a:t>Random forest</a:t>
            </a:r>
            <a:endParaRPr b="1">
              <a:solidFill>
                <a:srgbClr val="351C7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677" name="Google Shape;677;p60"/>
          <p:cNvCxnSpPr/>
          <p:nvPr/>
        </p:nvCxnSpPr>
        <p:spPr>
          <a:xfrm>
            <a:off x="6191500" y="3427225"/>
            <a:ext cx="0" cy="416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60"/>
          <p:cNvCxnSpPr/>
          <p:nvPr/>
        </p:nvCxnSpPr>
        <p:spPr>
          <a:xfrm>
            <a:off x="6191500" y="2099075"/>
            <a:ext cx="0" cy="537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60"/>
          <p:cNvCxnSpPr/>
          <p:nvPr/>
        </p:nvCxnSpPr>
        <p:spPr>
          <a:xfrm>
            <a:off x="7883025" y="3427225"/>
            <a:ext cx="0" cy="416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80" name="Google Shape;680;p60"/>
          <p:cNvSpPr/>
          <p:nvPr/>
        </p:nvSpPr>
        <p:spPr>
          <a:xfrm>
            <a:off x="7275975" y="2517025"/>
            <a:ext cx="1214100" cy="910200"/>
          </a:xfrm>
          <a:prstGeom prst="cube">
            <a:avLst>
              <a:gd fmla="val 23807" name="adj"/>
            </a:avLst>
          </a:prstGeom>
          <a:solidFill>
            <a:srgbClr val="741B47"/>
          </a:solidFill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C1130"/>
                </a:solidFill>
                <a:latin typeface="Average"/>
                <a:ea typeface="Average"/>
                <a:cs typeface="Average"/>
                <a:sym typeface="Average"/>
              </a:rPr>
              <a:t>Linear regression</a:t>
            </a:r>
            <a:endParaRPr b="1">
              <a:solidFill>
                <a:srgbClr val="4C113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681" name="Google Shape;681;p60"/>
          <p:cNvCxnSpPr/>
          <p:nvPr/>
        </p:nvCxnSpPr>
        <p:spPr>
          <a:xfrm>
            <a:off x="7883025" y="2099075"/>
            <a:ext cx="0" cy="537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82" name="Google Shape;682;p60"/>
          <p:cNvSpPr/>
          <p:nvPr/>
        </p:nvSpPr>
        <p:spPr>
          <a:xfrm>
            <a:off x="5738650" y="3801575"/>
            <a:ext cx="905700" cy="705300"/>
          </a:xfrm>
          <a:prstGeom prst="roundRect">
            <a:avLst>
              <a:gd fmla="val 10895" name="adj"/>
            </a:avLst>
          </a:prstGeom>
          <a:solidFill>
            <a:srgbClr val="9900FF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51C75"/>
                </a:solidFill>
                <a:latin typeface="Average"/>
                <a:ea typeface="Average"/>
                <a:cs typeface="Average"/>
                <a:sym typeface="Average"/>
              </a:rPr>
              <a:t>Predicted:</a:t>
            </a:r>
            <a:endParaRPr b="1" sz="1000">
              <a:solidFill>
                <a:srgbClr val="351C7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351C75"/>
                </a:solidFill>
                <a:latin typeface="Average"/>
                <a:ea typeface="Average"/>
                <a:cs typeface="Average"/>
                <a:sym typeface="Average"/>
              </a:rPr>
              <a:t>   26</a:t>
            </a:r>
            <a:endParaRPr b="1" sz="1900">
              <a:solidFill>
                <a:srgbClr val="351C7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83" name="Google Shape;683;p60"/>
          <p:cNvSpPr/>
          <p:nvPr/>
        </p:nvSpPr>
        <p:spPr>
          <a:xfrm>
            <a:off x="7430175" y="3801575"/>
            <a:ext cx="905700" cy="705300"/>
          </a:xfrm>
          <a:prstGeom prst="roundRect">
            <a:avLst>
              <a:gd fmla="val 10895" name="adj"/>
            </a:avLst>
          </a:prstGeom>
          <a:solidFill>
            <a:srgbClr val="741B47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4C1130"/>
                </a:solidFill>
                <a:latin typeface="Average"/>
                <a:ea typeface="Average"/>
                <a:cs typeface="Average"/>
                <a:sym typeface="Average"/>
              </a:rPr>
              <a:t>Predicted:</a:t>
            </a:r>
            <a:endParaRPr b="1" sz="1000">
              <a:solidFill>
                <a:srgbClr val="4C113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4C1130"/>
                </a:solidFill>
                <a:latin typeface="Average"/>
                <a:ea typeface="Average"/>
                <a:cs typeface="Average"/>
                <a:sym typeface="Average"/>
              </a:rPr>
              <a:t>   22</a:t>
            </a:r>
            <a:endParaRPr b="1" sz="1900">
              <a:solidFill>
                <a:srgbClr val="4C113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84" name="Google Shape;684;p60"/>
          <p:cNvSpPr/>
          <p:nvPr/>
        </p:nvSpPr>
        <p:spPr>
          <a:xfrm rot="872030">
            <a:off x="4965242" y="4369629"/>
            <a:ext cx="1994009" cy="400342"/>
          </a:xfrm>
          <a:prstGeom prst="roundRect">
            <a:avLst>
              <a:gd fmla="val 34144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Overfitting</a:t>
            </a:r>
            <a:endParaRPr b="1" sz="17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5" name="Google Shape;685;p60"/>
          <p:cNvSpPr/>
          <p:nvPr/>
        </p:nvSpPr>
        <p:spPr>
          <a:xfrm>
            <a:off x="799225" y="2845325"/>
            <a:ext cx="3695100" cy="1920000"/>
          </a:xfrm>
          <a:prstGeom prst="roundRect">
            <a:avLst>
              <a:gd fmla="val 4862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only reasonable explanation for the random forest high accuracy with poor result is because of overfitting.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●"/>
            </a:pP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Yet, it is </a:t>
            </a: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important</a:t>
            </a:r>
            <a:r>
              <a:rPr b="1" lang="en-GB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to note that it’s not a good practice to assume it from one example.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1"/>
          <p:cNvSpPr txBox="1"/>
          <p:nvPr>
            <p:ph type="ctrTitle"/>
          </p:nvPr>
        </p:nvSpPr>
        <p:spPr>
          <a:xfrm>
            <a:off x="-374092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1"/>
          <p:cNvSpPr txBox="1"/>
          <p:nvPr>
            <p:ph idx="1" type="subTitle"/>
          </p:nvPr>
        </p:nvSpPr>
        <p:spPr>
          <a:xfrm>
            <a:off x="-3741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875" y="1783825"/>
            <a:ext cx="1450749" cy="145074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1"/>
          <p:cNvSpPr/>
          <p:nvPr/>
        </p:nvSpPr>
        <p:spPr>
          <a:xfrm>
            <a:off x="2977600" y="1804800"/>
            <a:ext cx="2831700" cy="1408800"/>
          </a:xfrm>
          <a:prstGeom prst="roundRect">
            <a:avLst>
              <a:gd fmla="val 6967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1"/>
          <p:cNvSpPr/>
          <p:nvPr/>
        </p:nvSpPr>
        <p:spPr>
          <a:xfrm>
            <a:off x="3001625" y="1852950"/>
            <a:ext cx="27876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Average"/>
                <a:ea typeface="Average"/>
                <a:cs typeface="Average"/>
                <a:sym typeface="Average"/>
              </a:rPr>
              <a:t>On Github: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96" name="Google Shape;696;p61"/>
          <p:cNvSpPr txBox="1"/>
          <p:nvPr/>
        </p:nvSpPr>
        <p:spPr>
          <a:xfrm>
            <a:off x="3041350" y="2263625"/>
            <a:ext cx="270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https://github.com/diamond-productions/h-index-prediction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0" name="Google Shape;100;p17"/>
          <p:cNvSpPr/>
          <p:nvPr/>
        </p:nvSpPr>
        <p:spPr>
          <a:xfrm>
            <a:off x="216000" y="181350"/>
            <a:ext cx="3952800" cy="35694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Data Scraping</a:t>
            </a:r>
            <a:endParaRPr b="1" sz="2200">
              <a:solidFill>
                <a:schemeClr val="dk1"/>
              </a:solidFill>
            </a:endParaRPr>
          </a:p>
          <a:p>
            <a:pPr indent="18000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“Data scraping used for extracting data from websites. Web scraping software may directly access the World Wide Web using the Hypertext Transfer Protocol or a web browser.” </a:t>
            </a:r>
            <a:r>
              <a:rPr lang="en-GB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~wikipedia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used both crawling and API. the crawling itself took about 3 days of gathering data with Selenium.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4390450" y="181350"/>
            <a:ext cx="4484400" cy="2842200"/>
          </a:xfrm>
          <a:prstGeom prst="roundRect">
            <a:avLst>
              <a:gd fmla="val 312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775" y="334575"/>
            <a:ext cx="2535749" cy="253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7223225" y="2797175"/>
            <a:ext cx="198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Dall E prompt given by Matan Kichler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847" y="-268612"/>
            <a:ext cx="9485299" cy="552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ctrTitle"/>
          </p:nvPr>
        </p:nvSpPr>
        <p:spPr>
          <a:xfrm>
            <a:off x="387908" y="8207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387900" y="29103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" name="Google Shape;116;p19"/>
          <p:cNvSpPr/>
          <p:nvPr/>
        </p:nvSpPr>
        <p:spPr>
          <a:xfrm>
            <a:off x="292200" y="990725"/>
            <a:ext cx="7885500" cy="3343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64100" y="193025"/>
            <a:ext cx="5362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Web crawling - CSV output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88" y="1023837"/>
            <a:ext cx="7785426" cy="324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ctrTitle"/>
          </p:nvPr>
        </p:nvSpPr>
        <p:spPr>
          <a:xfrm>
            <a:off x="387908" y="8207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387900" y="29103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6" name="Google Shape;126;p20"/>
          <p:cNvSpPr/>
          <p:nvPr/>
        </p:nvSpPr>
        <p:spPr>
          <a:xfrm>
            <a:off x="292200" y="990725"/>
            <a:ext cx="7885500" cy="3343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464100" y="193025"/>
            <a:ext cx="5362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Web crawling - CSV output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88" y="1023837"/>
            <a:ext cx="7785426" cy="324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 rot="-1122297">
            <a:off x="6438361" y="3435124"/>
            <a:ext cx="2013128" cy="908374"/>
          </a:xfrm>
          <a:prstGeom prst="roundRect">
            <a:avLst>
              <a:gd fmla="val 1230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chemeClr val="accent5"/>
                </a:solidFill>
              </a:rPr>
              <a:t>30,000</a:t>
            </a:r>
            <a:r>
              <a:rPr b="1" lang="en-GB" sz="2200">
                <a:solidFill>
                  <a:schemeClr val="accent5"/>
                </a:solidFill>
              </a:rPr>
              <a:t>+</a:t>
            </a:r>
            <a:endParaRPr b="1" sz="2200">
              <a:solidFill>
                <a:schemeClr val="accent5"/>
              </a:solidFill>
            </a:endParaRPr>
          </a:p>
          <a:p>
            <a:pPr indent="18000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chemeClr val="accent5"/>
                </a:solidFill>
              </a:rPr>
              <a:t>scientists</a:t>
            </a:r>
            <a:endParaRPr b="1" sz="22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ctrTitle"/>
          </p:nvPr>
        </p:nvSpPr>
        <p:spPr>
          <a:xfrm>
            <a:off x="387908" y="8207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idx="1" type="subTitle"/>
          </p:nvPr>
        </p:nvSpPr>
        <p:spPr>
          <a:xfrm>
            <a:off x="387900" y="29103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7" name="Google Shape;137;p21"/>
          <p:cNvSpPr/>
          <p:nvPr/>
        </p:nvSpPr>
        <p:spPr>
          <a:xfrm>
            <a:off x="292200" y="990725"/>
            <a:ext cx="7885500" cy="3343500"/>
          </a:xfrm>
          <a:prstGeom prst="roundRect">
            <a:avLst>
              <a:gd fmla="val 2415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7999" marR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464100" y="193025"/>
            <a:ext cx="53625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8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FFCB00"/>
                </a:solidFill>
              </a:rPr>
              <a:t>Web crawling - CSV output</a:t>
            </a:r>
            <a:endParaRPr b="1" sz="3100">
              <a:solidFill>
                <a:srgbClr val="FFCB00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88" y="1023837"/>
            <a:ext cx="7785426" cy="324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 rot="-1122297">
            <a:off x="6438361" y="3435124"/>
            <a:ext cx="2013128" cy="908374"/>
          </a:xfrm>
          <a:prstGeom prst="roundRect">
            <a:avLst>
              <a:gd fmla="val 12306" name="adj"/>
            </a:avLst>
          </a:prstGeom>
          <a:solidFill>
            <a:schemeClr val="lt1"/>
          </a:solidFill>
          <a:ln>
            <a:noFill/>
          </a:ln>
          <a:effectLst>
            <a:outerShdw blurRad="271463" rotWithShape="0" algn="bl" dir="3180000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8000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chemeClr val="accent5"/>
                </a:solidFill>
              </a:rPr>
              <a:t>30,000</a:t>
            </a:r>
            <a:r>
              <a:rPr b="1" lang="en-GB" sz="2200">
                <a:solidFill>
                  <a:schemeClr val="accent5"/>
                </a:solidFill>
              </a:rPr>
              <a:t>+</a:t>
            </a:r>
            <a:endParaRPr b="1" sz="2200">
              <a:solidFill>
                <a:schemeClr val="accent5"/>
              </a:solidFill>
            </a:endParaRPr>
          </a:p>
          <a:p>
            <a:pPr indent="180000" lvl="0" marL="107999" marR="107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chemeClr val="accent5"/>
                </a:solidFill>
              </a:rPr>
              <a:t>scientists</a:t>
            </a:r>
            <a:endParaRPr b="1" sz="2200" u="sng">
              <a:solidFill>
                <a:schemeClr val="accent5"/>
              </a:solidFill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958400" y="1023975"/>
            <a:ext cx="338400" cy="3248400"/>
          </a:xfrm>
          <a:prstGeom prst="rect">
            <a:avLst/>
          </a:prstGeom>
          <a:solidFill>
            <a:srgbClr val="FF0065">
              <a:alpha val="25900"/>
            </a:srgbClr>
          </a:solidFill>
          <a:ln cap="flat" cmpd="sng" w="19050">
            <a:solidFill>
              <a:srgbClr val="FF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marR="107999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0065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560500" y="4272075"/>
            <a:ext cx="3959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</a:rPr>
              <a:t>☞</a:t>
            </a:r>
            <a:r>
              <a:rPr lang="en-GB">
                <a:solidFill>
                  <a:srgbClr val="FFFFFF"/>
                </a:solidFill>
              </a:rPr>
              <a:t> Female / Male </a:t>
            </a:r>
            <a:r>
              <a:rPr lang="en-GB">
                <a:solidFill>
                  <a:srgbClr val="FFFFFF"/>
                </a:solidFill>
              </a:rPr>
              <a:t>achieved</a:t>
            </a:r>
            <a:r>
              <a:rPr lang="en-GB">
                <a:solidFill>
                  <a:srgbClr val="FFFFFF"/>
                </a:solidFill>
              </a:rPr>
              <a:t> with an API requests and later with names-gender library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